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drawings/drawing7.xml" ContentType="application/vnd.openxmlformats-officedocument.drawingml.chartshapes+xml"/>
  <Override PartName="/ppt/charts/chart9.xml" ContentType="application/vnd.openxmlformats-officedocument.drawingml.chart+xml"/>
  <Override PartName="/ppt/theme/themeOverride8.xml" ContentType="application/vnd.openxmlformats-officedocument.themeOverride+xml"/>
  <Override PartName="/ppt/drawings/drawing8.xml" ContentType="application/vnd.openxmlformats-officedocument.drawingml.chartshapes+xml"/>
  <Override PartName="/ppt/charts/chart10.xml" ContentType="application/vnd.openxmlformats-officedocument.drawingml.chart+xml"/>
  <Override PartName="/ppt/theme/themeOverride9.xml" ContentType="application/vnd.openxmlformats-officedocument.themeOverride+xml"/>
  <Override PartName="/ppt/drawings/drawing9.xml" ContentType="application/vnd.openxmlformats-officedocument.drawingml.chartshapes+xml"/>
  <Override PartName="/ppt/charts/chart11.xml" ContentType="application/vnd.openxmlformats-officedocument.drawingml.chart+xml"/>
  <Override PartName="/ppt/theme/themeOverride10.xml" ContentType="application/vnd.openxmlformats-officedocument.themeOverride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theme/themeOverride11.xml" ContentType="application/vnd.openxmlformats-officedocument.themeOverride+xml"/>
  <Override PartName="/ppt/drawings/drawing11.xml" ContentType="application/vnd.openxmlformats-officedocument.drawingml.chartshapes+xml"/>
  <Override PartName="/ppt/charts/chart13.xml" ContentType="application/vnd.openxmlformats-officedocument.drawingml.chart+xml"/>
  <Override PartName="/ppt/theme/themeOverride12.xml" ContentType="application/vnd.openxmlformats-officedocument.themeOverride+xml"/>
  <Override PartName="/ppt/drawings/drawing12.xml" ContentType="application/vnd.openxmlformats-officedocument.drawingml.chartshapes+xml"/>
  <Override PartName="/ppt/charts/chart14.xml" ContentType="application/vnd.openxmlformats-officedocument.drawingml.chart+xml"/>
  <Override PartName="/ppt/theme/themeOverride13.xml" ContentType="application/vnd.openxmlformats-officedocument.themeOverride+xml"/>
  <Override PartName="/ppt/drawings/drawing13.xml" ContentType="application/vnd.openxmlformats-officedocument.drawingml.chartshapes+xml"/>
  <Override PartName="/ppt/charts/chart15.xml" ContentType="application/vnd.openxmlformats-officedocument.drawingml.chart+xml"/>
  <Override PartName="/ppt/theme/themeOverride14.xml" ContentType="application/vnd.openxmlformats-officedocument.themeOverride+xml"/>
  <Override PartName="/ppt/drawings/drawing14.xml" ContentType="application/vnd.openxmlformats-officedocument.drawingml.chartshapes+xml"/>
  <Override PartName="/ppt/charts/chart16.xml" ContentType="application/vnd.openxmlformats-officedocument.drawingml.chart+xml"/>
  <Override PartName="/ppt/theme/themeOverride15.xml" ContentType="application/vnd.openxmlformats-officedocument.themeOverride+xml"/>
  <Override PartName="/ppt/drawings/drawing15.xml" ContentType="application/vnd.openxmlformats-officedocument.drawingml.chartshapes+xml"/>
  <Override PartName="/ppt/charts/chart17.xml" ContentType="application/vnd.openxmlformats-officedocument.drawingml.chart+xml"/>
  <Override PartName="/ppt/theme/themeOverride16.xml" ContentType="application/vnd.openxmlformats-officedocument.themeOverride+xml"/>
  <Override PartName="/ppt/charts/chart18.xml" ContentType="application/vnd.openxmlformats-officedocument.drawingml.chart+xml"/>
  <Override PartName="/ppt/theme/themeOverride17.xml" ContentType="application/vnd.openxmlformats-officedocument.themeOverride+xml"/>
  <Override PartName="/ppt/drawings/drawing16.xml" ContentType="application/vnd.openxmlformats-officedocument.drawingml.chartshapes+xml"/>
  <Override PartName="/ppt/charts/chart19.xml" ContentType="application/vnd.openxmlformats-officedocument.drawingml.chart+xml"/>
  <Override PartName="/ppt/theme/themeOverride18.xml" ContentType="application/vnd.openxmlformats-officedocument.themeOverride+xml"/>
  <Override PartName="/ppt/drawings/drawing17.xml" ContentType="application/vnd.openxmlformats-officedocument.drawingml.chartshapes+xml"/>
  <Override PartName="/ppt/charts/chart20.xml" ContentType="application/vnd.openxmlformats-officedocument.drawingml.chart+xml"/>
  <Override PartName="/ppt/theme/themeOverride19.xml" ContentType="application/vnd.openxmlformats-officedocument.themeOverride+xml"/>
  <Override PartName="/ppt/drawings/drawing1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4" r:id="rId35"/>
    <p:sldId id="291" r:id="rId36"/>
    <p:sldId id="292" r:id="rId37"/>
    <p:sldId id="295" r:id="rId38"/>
    <p:sldId id="293" r:id="rId39"/>
    <p:sldId id="296" r:id="rId40"/>
    <p:sldId id="297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3" r:id="rId53"/>
    <p:sldId id="310" r:id="rId54"/>
    <p:sldId id="311" r:id="rId55"/>
    <p:sldId id="314" r:id="rId56"/>
    <p:sldId id="315" r:id="rId57"/>
    <p:sldId id="316" r:id="rId5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12" y="-3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package" Target="../embeddings/Microsoft_Excel_Sheet10.xlsx"/><Relationship Id="rId3" Type="http://schemas.openxmlformats.org/officeDocument/2006/relationships/chartUserShapes" Target="../drawings/drawing9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package" Target="../embeddings/Microsoft_Excel_Sheet11.xlsx"/><Relationship Id="rId3" Type="http://schemas.openxmlformats.org/officeDocument/2006/relationships/chartUserShapes" Target="../drawings/drawing10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package" Target="../embeddings/Microsoft_Excel_Sheet12.xlsx"/><Relationship Id="rId3" Type="http://schemas.openxmlformats.org/officeDocument/2006/relationships/chartUserShapes" Target="../drawings/drawing11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package" Target="../embeddings/Microsoft_Excel_Sheet13.xlsx"/><Relationship Id="rId3" Type="http://schemas.openxmlformats.org/officeDocument/2006/relationships/chartUserShapes" Target="../drawings/drawing12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package" Target="../embeddings/Microsoft_Excel_Sheet14.xlsx"/><Relationship Id="rId3" Type="http://schemas.openxmlformats.org/officeDocument/2006/relationships/chartUserShapes" Target="../drawings/drawing13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package" Target="../embeddings/Microsoft_Excel_Sheet15.xlsx"/><Relationship Id="rId3" Type="http://schemas.openxmlformats.org/officeDocument/2006/relationships/chartUserShapes" Target="../drawings/drawing14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package" Target="../embeddings/Microsoft_Excel_Sheet16.xlsx"/><Relationship Id="rId3" Type="http://schemas.openxmlformats.org/officeDocument/2006/relationships/chartUserShapes" Target="../drawings/drawing15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package" Target="../embeddings/Microsoft_Excel_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7.xml"/><Relationship Id="rId2" Type="http://schemas.openxmlformats.org/officeDocument/2006/relationships/package" Target="../embeddings/Microsoft_Excel_Sheet18.xlsx"/><Relationship Id="rId3" Type="http://schemas.openxmlformats.org/officeDocument/2006/relationships/chartUserShapes" Target="../drawings/drawing16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8.xml"/><Relationship Id="rId2" Type="http://schemas.openxmlformats.org/officeDocument/2006/relationships/package" Target="../embeddings/Microsoft_Excel_Sheet19.xlsx"/><Relationship Id="rId3" Type="http://schemas.openxmlformats.org/officeDocument/2006/relationships/chartUserShapes" Target="../drawings/drawing1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2.xlsx"/><Relationship Id="rId3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9.xml"/><Relationship Id="rId2" Type="http://schemas.openxmlformats.org/officeDocument/2006/relationships/package" Target="../embeddings/Microsoft_Excel_Sheet20.xlsx"/><Relationship Id="rId3" Type="http://schemas.openxmlformats.org/officeDocument/2006/relationships/chartUserShapes" Target="../drawings/drawing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3.xlsx"/><Relationship Id="rId3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4.xlsx"/><Relationship Id="rId3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5.xlsx"/><Relationship Id="rId3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6.xlsx"/><Relationship Id="rId3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package" Target="../embeddings/Microsoft_Excel_Sheet8.xlsx"/><Relationship Id="rId3" Type="http://schemas.openxmlformats.org/officeDocument/2006/relationships/chartUserShapes" Target="../drawings/drawing7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package" Target="../embeddings/Microsoft_Excel_Sheet9.xlsx"/><Relationship Id="rId3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Catchers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Sheet1!$A$2:$A$35</c:f>
              <c:strCache>
                <c:ptCount val="34"/>
                <c:pt idx="0">
                  <c:v>A.J. Ellis</c:v>
                </c:pt>
                <c:pt idx="1">
                  <c:v>A.J. Pierzynski</c:v>
                </c:pt>
                <c:pt idx="2">
                  <c:v>Alex Avila</c:v>
                </c:pt>
                <c:pt idx="3">
                  <c:v>Brian McCann</c:v>
                </c:pt>
                <c:pt idx="4">
                  <c:v>Buster Posey</c:v>
                </c:pt>
                <c:pt idx="5">
                  <c:v>Carlos Ruiz</c:v>
                </c:pt>
                <c:pt idx="6">
                  <c:v>Chris Iannetta</c:v>
                </c:pt>
                <c:pt idx="7">
                  <c:v>Chris Stewart</c:v>
                </c:pt>
                <c:pt idx="8">
                  <c:v>David Ross</c:v>
                </c:pt>
                <c:pt idx="9">
                  <c:v>Dioner Navarro</c:v>
                </c:pt>
                <c:pt idx="10">
                  <c:v>Francisco Cervelli</c:v>
                </c:pt>
                <c:pt idx="11">
                  <c:v>Geovany Soto</c:v>
                </c:pt>
                <c:pt idx="12">
                  <c:v>Gerald Laird</c:v>
                </c:pt>
                <c:pt idx="13">
                  <c:v>Humberto Quintero</c:v>
                </c:pt>
                <c:pt idx="14">
                  <c:v>Jarrod Saltalamacchia</c:v>
                </c:pt>
                <c:pt idx="15">
                  <c:v>Joe Mauer</c:v>
                </c:pt>
                <c:pt idx="16">
                  <c:v>John Buck</c:v>
                </c:pt>
                <c:pt idx="17">
                  <c:v>Jonathan Lucroy</c:v>
                </c:pt>
                <c:pt idx="18">
                  <c:v>Jose Molina</c:v>
                </c:pt>
                <c:pt idx="19">
                  <c:v>Kurt Suzuki</c:v>
                </c:pt>
                <c:pt idx="20">
                  <c:v>Matt Wieters</c:v>
                </c:pt>
                <c:pt idx="21">
                  <c:v>Miguel Montero</c:v>
                </c:pt>
                <c:pt idx="22">
                  <c:v>Miguel Olivo</c:v>
                </c:pt>
                <c:pt idx="23">
                  <c:v>Mike Napoli</c:v>
                </c:pt>
                <c:pt idx="24">
                  <c:v>Nick Hundley</c:v>
                </c:pt>
                <c:pt idx="25">
                  <c:v>Rene Rivera</c:v>
                </c:pt>
                <c:pt idx="26">
                  <c:v>Russell Martin</c:v>
                </c:pt>
                <c:pt idx="27">
                  <c:v>Ryan Doumit</c:v>
                </c:pt>
                <c:pt idx="28">
                  <c:v>Ryan Hanigan</c:v>
                </c:pt>
                <c:pt idx="29">
                  <c:v>Tyler Flowers</c:v>
                </c:pt>
                <c:pt idx="30">
                  <c:v>Victor Martinez</c:v>
                </c:pt>
                <c:pt idx="31">
                  <c:v>Welington Castillo</c:v>
                </c:pt>
                <c:pt idx="32">
                  <c:v>Wilson Ramos</c:v>
                </c:pt>
                <c:pt idx="33">
                  <c:v>Yadier Molina</c:v>
                </c:pt>
              </c:strCache>
            </c:str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0.00172544928780883</c:v>
                </c:pt>
                <c:pt idx="1">
                  <c:v>0.0202587950455822</c:v>
                </c:pt>
                <c:pt idx="2">
                  <c:v>0.00178766611025632</c:v>
                </c:pt>
                <c:pt idx="3">
                  <c:v>0.130441199998346</c:v>
                </c:pt>
                <c:pt idx="4">
                  <c:v>0.203801516134065</c:v>
                </c:pt>
                <c:pt idx="5">
                  <c:v>0.00395285930705734</c:v>
                </c:pt>
                <c:pt idx="6">
                  <c:v>0.00148411484078109</c:v>
                </c:pt>
                <c:pt idx="7">
                  <c:v>0.000485560808981834</c:v>
                </c:pt>
                <c:pt idx="8">
                  <c:v>0.000226817412118346</c:v>
                </c:pt>
                <c:pt idx="9">
                  <c:v>0.00126400208386432</c:v>
                </c:pt>
                <c:pt idx="10">
                  <c:v>0.0105723760342803</c:v>
                </c:pt>
                <c:pt idx="11">
                  <c:v>0.000757797047719082</c:v>
                </c:pt>
                <c:pt idx="12">
                  <c:v>0.000549154219823704</c:v>
                </c:pt>
                <c:pt idx="13">
                  <c:v>9.73194528818261E-5</c:v>
                </c:pt>
                <c:pt idx="14">
                  <c:v>0.000279537209799815</c:v>
                </c:pt>
                <c:pt idx="15">
                  <c:v>0.967541879685884</c:v>
                </c:pt>
                <c:pt idx="16">
                  <c:v>0.000613055396740837</c:v>
                </c:pt>
                <c:pt idx="17">
                  <c:v>0.0142401948962722</c:v>
                </c:pt>
                <c:pt idx="18">
                  <c:v>0.000211822124987999</c:v>
                </c:pt>
                <c:pt idx="19">
                  <c:v>0.00402827717857195</c:v>
                </c:pt>
                <c:pt idx="20">
                  <c:v>0.003875030909343</c:v>
                </c:pt>
                <c:pt idx="21">
                  <c:v>0.00635674856848314</c:v>
                </c:pt>
                <c:pt idx="22">
                  <c:v>0.000281754152792988</c:v>
                </c:pt>
                <c:pt idx="23">
                  <c:v>0.00587555686247271</c:v>
                </c:pt>
                <c:pt idx="24">
                  <c:v>0.000342294006195708</c:v>
                </c:pt>
                <c:pt idx="25">
                  <c:v>6.46885718561472E-5</c:v>
                </c:pt>
                <c:pt idx="26">
                  <c:v>0.0306468591626058</c:v>
                </c:pt>
                <c:pt idx="27">
                  <c:v>0.00109306471518834</c:v>
                </c:pt>
                <c:pt idx="28">
                  <c:v>0.00448303080547893</c:v>
                </c:pt>
                <c:pt idx="29">
                  <c:v>0.000670348650930496</c:v>
                </c:pt>
                <c:pt idx="30">
                  <c:v>0.419802608376883</c:v>
                </c:pt>
                <c:pt idx="31">
                  <c:v>0.000595993935897087</c:v>
                </c:pt>
                <c:pt idx="32">
                  <c:v>0.00638768357134792</c:v>
                </c:pt>
                <c:pt idx="33">
                  <c:v>0.108789237682545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4852904"/>
        <c:axId val="-2114854856"/>
      </c:scatterChart>
      <c:valAx>
        <c:axId val="-2114852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4854856"/>
        <c:crosses val="autoZero"/>
        <c:crossBetween val="midCat"/>
      </c:valAx>
      <c:valAx>
        <c:axId val="-211485485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48529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Right Fielders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Sheet1!$A$2:$A$12</c:f>
              <c:strCache>
                <c:ptCount val="11"/>
                <c:pt idx="0">
                  <c:v>Giancarlo Stanton</c:v>
                </c:pt>
                <c:pt idx="1">
                  <c:v>Hunter Pence</c:v>
                </c:pt>
                <c:pt idx="2">
                  <c:v>Ichiro Suzuki</c:v>
                </c:pt>
                <c:pt idx="3">
                  <c:v>J.D. Martinez</c:v>
                </c:pt>
                <c:pt idx="4">
                  <c:v>Jason Heyward</c:v>
                </c:pt>
                <c:pt idx="5">
                  <c:v>Jay Bruce</c:v>
                </c:pt>
                <c:pt idx="6">
                  <c:v>Josh Reddick</c:v>
                </c:pt>
                <c:pt idx="7">
                  <c:v>Matthew Joyce</c:v>
                </c:pt>
                <c:pt idx="8">
                  <c:v>Nelson Cruz</c:v>
                </c:pt>
                <c:pt idx="9">
                  <c:v>Nick Markakis</c:v>
                </c:pt>
                <c:pt idx="10">
                  <c:v>Shin-Soo Choo</c:v>
                </c:pt>
              </c:strCache>
            </c:str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0.00223700455533782</c:v>
                </c:pt>
                <c:pt idx="1">
                  <c:v>0.0151773715070653</c:v>
                </c:pt>
                <c:pt idx="2">
                  <c:v>6.69104785306779</c:v>
                </c:pt>
                <c:pt idx="3">
                  <c:v>0.00365606614172654</c:v>
                </c:pt>
                <c:pt idx="4">
                  <c:v>0.00136628291736286</c:v>
                </c:pt>
                <c:pt idx="5">
                  <c:v>0.000769562230049977</c:v>
                </c:pt>
                <c:pt idx="6">
                  <c:v>0.000529118251191337</c:v>
                </c:pt>
                <c:pt idx="7">
                  <c:v>0.000178161804198784</c:v>
                </c:pt>
                <c:pt idx="8">
                  <c:v>0.0206811003922411</c:v>
                </c:pt>
                <c:pt idx="9">
                  <c:v>0.00508665131939212</c:v>
                </c:pt>
                <c:pt idx="10">
                  <c:v>0.00499003900727042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3630584"/>
        <c:axId val="2121155976"/>
      </c:scatterChart>
      <c:valAx>
        <c:axId val="2063630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1155976"/>
        <c:crosses val="autoZero"/>
        <c:crossBetween val="midCat"/>
      </c:valAx>
      <c:valAx>
        <c:axId val="21211559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6363058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Catchers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Sheet1!$A$2:$A$35</c:f>
              <c:strCache>
                <c:ptCount val="34"/>
                <c:pt idx="0">
                  <c:v>A.J. Ellis</c:v>
                </c:pt>
                <c:pt idx="1">
                  <c:v>A.J. Pierzynski</c:v>
                </c:pt>
                <c:pt idx="2">
                  <c:v>Alex Avila</c:v>
                </c:pt>
                <c:pt idx="3">
                  <c:v>Brian McCann</c:v>
                </c:pt>
                <c:pt idx="4">
                  <c:v>Buster Posey</c:v>
                </c:pt>
                <c:pt idx="5">
                  <c:v>Carlos Ruiz</c:v>
                </c:pt>
                <c:pt idx="6">
                  <c:v>Chris Iannetta</c:v>
                </c:pt>
                <c:pt idx="7">
                  <c:v>Chris Stewart</c:v>
                </c:pt>
                <c:pt idx="8">
                  <c:v>David Ross</c:v>
                </c:pt>
                <c:pt idx="9">
                  <c:v>Dioner Navarro</c:v>
                </c:pt>
                <c:pt idx="10">
                  <c:v>Francisco Cervelli</c:v>
                </c:pt>
                <c:pt idx="11">
                  <c:v>Geovany Soto</c:v>
                </c:pt>
                <c:pt idx="12">
                  <c:v>Gerald Laird</c:v>
                </c:pt>
                <c:pt idx="13">
                  <c:v>Humberto Quintero</c:v>
                </c:pt>
                <c:pt idx="14">
                  <c:v>Jarrod Saltalamacchia</c:v>
                </c:pt>
                <c:pt idx="15">
                  <c:v>Joe Mauer</c:v>
                </c:pt>
                <c:pt idx="16">
                  <c:v>John Buck</c:v>
                </c:pt>
                <c:pt idx="17">
                  <c:v>Jonathan Lucroy</c:v>
                </c:pt>
                <c:pt idx="18">
                  <c:v>Jose Molina</c:v>
                </c:pt>
                <c:pt idx="19">
                  <c:v>Kurt Suzuki</c:v>
                </c:pt>
                <c:pt idx="20">
                  <c:v>Matt Wieters</c:v>
                </c:pt>
                <c:pt idx="21">
                  <c:v>Miguel Montero</c:v>
                </c:pt>
                <c:pt idx="22">
                  <c:v>Miguel Olivo</c:v>
                </c:pt>
                <c:pt idx="23">
                  <c:v>Mike Napoli</c:v>
                </c:pt>
                <c:pt idx="24">
                  <c:v>Nick Hundley</c:v>
                </c:pt>
                <c:pt idx="25">
                  <c:v>Rene Rivera</c:v>
                </c:pt>
                <c:pt idx="26">
                  <c:v>Russell Martin</c:v>
                </c:pt>
                <c:pt idx="27">
                  <c:v>Ryan Doumit</c:v>
                </c:pt>
                <c:pt idx="28">
                  <c:v>Ryan Hanigan</c:v>
                </c:pt>
                <c:pt idx="29">
                  <c:v>Tyler Flowers</c:v>
                </c:pt>
                <c:pt idx="30">
                  <c:v>Victor Martinez</c:v>
                </c:pt>
                <c:pt idx="31">
                  <c:v>Welington Castillo</c:v>
                </c:pt>
                <c:pt idx="32">
                  <c:v>Wilson Ramos</c:v>
                </c:pt>
                <c:pt idx="33">
                  <c:v>Yadier Molina</c:v>
                </c:pt>
              </c:strCache>
            </c:str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0.00098092934305598</c:v>
                </c:pt>
                <c:pt idx="1">
                  <c:v>0.0188835522627616</c:v>
                </c:pt>
                <c:pt idx="2">
                  <c:v>0.0011438952285018</c:v>
                </c:pt>
                <c:pt idx="3">
                  <c:v>0.127429984271309</c:v>
                </c:pt>
                <c:pt idx="4">
                  <c:v>0.23215295870472</c:v>
                </c:pt>
                <c:pt idx="5">
                  <c:v>0.0032244364539886</c:v>
                </c:pt>
                <c:pt idx="6">
                  <c:v>0.000942895542027091</c:v>
                </c:pt>
                <c:pt idx="7">
                  <c:v>0.000396121253221945</c:v>
                </c:pt>
                <c:pt idx="8">
                  <c:v>0.000206802612100057</c:v>
                </c:pt>
                <c:pt idx="9">
                  <c:v>0.00150358601173182</c:v>
                </c:pt>
                <c:pt idx="10">
                  <c:v>0.00721814338007587</c:v>
                </c:pt>
                <c:pt idx="11">
                  <c:v>0.000700244110193347</c:v>
                </c:pt>
                <c:pt idx="12">
                  <c:v>0.000541482089100845</c:v>
                </c:pt>
                <c:pt idx="13">
                  <c:v>0.000172477383374517</c:v>
                </c:pt>
                <c:pt idx="14">
                  <c:v>0.000280992770906736</c:v>
                </c:pt>
                <c:pt idx="15">
                  <c:v>1.179703322055613</c:v>
                </c:pt>
                <c:pt idx="16">
                  <c:v>0.000641941004056382</c:v>
                </c:pt>
                <c:pt idx="17">
                  <c:v>0.0174159925425033</c:v>
                </c:pt>
                <c:pt idx="18">
                  <c:v>0.000263751518375403</c:v>
                </c:pt>
                <c:pt idx="19">
                  <c:v>0.00413451288817469</c:v>
                </c:pt>
                <c:pt idx="20">
                  <c:v>0.00461498683271455</c:v>
                </c:pt>
                <c:pt idx="21">
                  <c:v>0.00555602686659769</c:v>
                </c:pt>
                <c:pt idx="22">
                  <c:v>0.000444838733139581</c:v>
                </c:pt>
                <c:pt idx="23">
                  <c:v>0.00487368461162781</c:v>
                </c:pt>
                <c:pt idx="24">
                  <c:v>0.00049571160653635</c:v>
                </c:pt>
                <c:pt idx="25">
                  <c:v>8.86947587965256E-5</c:v>
                </c:pt>
                <c:pt idx="26">
                  <c:v>0.0221776347253182</c:v>
                </c:pt>
                <c:pt idx="27">
                  <c:v>0.0013463302468367</c:v>
                </c:pt>
                <c:pt idx="28">
                  <c:v>0.00270980406952091</c:v>
                </c:pt>
                <c:pt idx="29">
                  <c:v>0.000532067404885987</c:v>
                </c:pt>
                <c:pt idx="30">
                  <c:v>0.463910813439927</c:v>
                </c:pt>
                <c:pt idx="31">
                  <c:v>0.00078220310448041</c:v>
                </c:pt>
                <c:pt idx="32">
                  <c:v>0.00988570058259966</c:v>
                </c:pt>
                <c:pt idx="33">
                  <c:v>0.120683506029909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3960504"/>
        <c:axId val="-2134235432"/>
      </c:scatterChart>
      <c:valAx>
        <c:axId val="-2133960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4235432"/>
        <c:crosses val="autoZero"/>
        <c:crossBetween val="midCat"/>
      </c:valAx>
      <c:valAx>
        <c:axId val="-213423543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339605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Basemen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14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Sheet1!$A$2:$A$33</c:f>
              <c:strCache>
                <c:ptCount val="32"/>
                <c:pt idx="0">
                  <c:v>Adam LaRoche</c:v>
                </c:pt>
                <c:pt idx="1">
                  <c:v>Adam Lind</c:v>
                </c:pt>
                <c:pt idx="2">
                  <c:v>Adrian Gonzalez</c:v>
                </c:pt>
                <c:pt idx="3">
                  <c:v>Albert Pujols</c:v>
                </c:pt>
                <c:pt idx="4">
                  <c:v>Anthony Rizzo</c:v>
                </c:pt>
                <c:pt idx="5">
                  <c:v>Billy Butler</c:v>
                </c:pt>
                <c:pt idx="6">
                  <c:v>Carlos Pena</c:v>
                </c:pt>
                <c:pt idx="7">
                  <c:v>Carlos Santana</c:v>
                </c:pt>
                <c:pt idx="8">
                  <c:v>Chris Davis</c:v>
                </c:pt>
                <c:pt idx="9">
                  <c:v>Dan Johnson</c:v>
                </c:pt>
                <c:pt idx="10">
                  <c:v>David Ortiz</c:v>
                </c:pt>
                <c:pt idx="11">
                  <c:v>Edwin Encarnacion</c:v>
                </c:pt>
                <c:pt idx="12">
                  <c:v>Freddie Freeman</c:v>
                </c:pt>
                <c:pt idx="13">
                  <c:v>James Loney</c:v>
                </c:pt>
                <c:pt idx="14">
                  <c:v>Jason Giambi</c:v>
                </c:pt>
                <c:pt idx="15">
                  <c:v>Joey Votto</c:v>
                </c:pt>
                <c:pt idx="16">
                  <c:v>Justin Morneau</c:v>
                </c:pt>
                <c:pt idx="17">
                  <c:v>Justin Smoak</c:v>
                </c:pt>
                <c:pt idx="18">
                  <c:v>Kendrys Morales</c:v>
                </c:pt>
                <c:pt idx="19">
                  <c:v>Logan Morrison</c:v>
                </c:pt>
                <c:pt idx="20">
                  <c:v>Lucas Duda</c:v>
                </c:pt>
                <c:pt idx="21">
                  <c:v>Lyle Overbay</c:v>
                </c:pt>
                <c:pt idx="22">
                  <c:v>Mark Teixeira</c:v>
                </c:pt>
                <c:pt idx="23">
                  <c:v>Mark Trumbo</c:v>
                </c:pt>
                <c:pt idx="24">
                  <c:v>Miguel Cabrera</c:v>
                </c:pt>
                <c:pt idx="25">
                  <c:v>Mitch Moreland</c:v>
                </c:pt>
                <c:pt idx="26">
                  <c:v>Paul Goldschmidt</c:v>
                </c:pt>
                <c:pt idx="27">
                  <c:v>Paul Konerko</c:v>
                </c:pt>
                <c:pt idx="28">
                  <c:v>Prince Fielder</c:v>
                </c:pt>
                <c:pt idx="29">
                  <c:v>Ryan Howard</c:v>
                </c:pt>
                <c:pt idx="30">
                  <c:v>Steve Pearce</c:v>
                </c:pt>
                <c:pt idx="31">
                  <c:v>Yonder Alonso</c:v>
                </c:pt>
              </c:strCache>
            </c:strRef>
          </c:xVal>
          <c:yVal>
            <c:numRef>
              <c:f>Sheet1!$B$2:$B$33</c:f>
              <c:numCache>
                <c:formatCode>General</c:formatCode>
                <c:ptCount val="32"/>
                <c:pt idx="0">
                  <c:v>0.000469413809944266</c:v>
                </c:pt>
                <c:pt idx="1">
                  <c:v>0.000656816109349258</c:v>
                </c:pt>
                <c:pt idx="2">
                  <c:v>0.0256879975130914</c:v>
                </c:pt>
                <c:pt idx="3">
                  <c:v>6.832509013336832</c:v>
                </c:pt>
                <c:pt idx="4">
                  <c:v>0.00216381730505711</c:v>
                </c:pt>
                <c:pt idx="5">
                  <c:v>0.00180713544068881</c:v>
                </c:pt>
                <c:pt idx="6">
                  <c:v>0.000481771059689335</c:v>
                </c:pt>
                <c:pt idx="7">
                  <c:v>0.000713195532792562</c:v>
                </c:pt>
                <c:pt idx="8">
                  <c:v>0.000197081293706444</c:v>
                </c:pt>
                <c:pt idx="9">
                  <c:v>3.61810707595478E-5</c:v>
                </c:pt>
                <c:pt idx="10">
                  <c:v>0.35128719094405</c:v>
                </c:pt>
                <c:pt idx="11">
                  <c:v>0.0137276115167635</c:v>
                </c:pt>
                <c:pt idx="12">
                  <c:v>0.0108588218228131</c:v>
                </c:pt>
                <c:pt idx="13">
                  <c:v>0.00150686677479775</c:v>
                </c:pt>
                <c:pt idx="14">
                  <c:v>0.19165221076518</c:v>
                </c:pt>
                <c:pt idx="15">
                  <c:v>0.0789033886653366</c:v>
                </c:pt>
                <c:pt idx="16">
                  <c:v>0.00774193907682886</c:v>
                </c:pt>
                <c:pt idx="17">
                  <c:v>8.23117384651283E-5</c:v>
                </c:pt>
                <c:pt idx="18">
                  <c:v>0.000389915065110276</c:v>
                </c:pt>
                <c:pt idx="19">
                  <c:v>7.54860091970052E-5</c:v>
                </c:pt>
                <c:pt idx="20">
                  <c:v>4.91209308682547E-5</c:v>
                </c:pt>
                <c:pt idx="21">
                  <c:v>0.000248209091035235</c:v>
                </c:pt>
                <c:pt idx="22">
                  <c:v>0.017617952280294</c:v>
                </c:pt>
                <c:pt idx="23">
                  <c:v>0.000245740328569308</c:v>
                </c:pt>
                <c:pt idx="24">
                  <c:v>3.534495983022278</c:v>
                </c:pt>
                <c:pt idx="25">
                  <c:v>0.000170349541301438</c:v>
                </c:pt>
                <c:pt idx="26">
                  <c:v>0.0256316843892877</c:v>
                </c:pt>
                <c:pt idx="27">
                  <c:v>0.136215076201721</c:v>
                </c:pt>
                <c:pt idx="28">
                  <c:v>0.0338026177303021</c:v>
                </c:pt>
                <c:pt idx="29">
                  <c:v>0.0111434415097418</c:v>
                </c:pt>
                <c:pt idx="30">
                  <c:v>7.05301331348234E-5</c:v>
                </c:pt>
                <c:pt idx="31">
                  <c:v>0.000218573252005299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9463272"/>
        <c:axId val="-2135108744"/>
      </c:scatterChart>
      <c:valAx>
        <c:axId val="-2139463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5108744"/>
        <c:crosses val="autoZero"/>
        <c:crossBetween val="midCat"/>
      </c:valAx>
      <c:valAx>
        <c:axId val="-213510874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394632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 smtClean="0">
                <a:solidFill>
                  <a:schemeClr val="tx1"/>
                </a:solidFill>
                <a:effectLst/>
              </a:rPr>
              <a:t>2</a:t>
            </a:r>
            <a:r>
              <a:rPr lang="en-US" sz="1800" b="1" i="0" baseline="30000" dirty="0" smtClean="0">
                <a:solidFill>
                  <a:schemeClr val="tx1"/>
                </a:solidFill>
                <a:effectLst/>
              </a:rPr>
              <a:t>nd</a:t>
            </a:r>
            <a:r>
              <a:rPr lang="en-US" sz="1800" b="1" i="0" baseline="0" dirty="0" smtClean="0">
                <a:solidFill>
                  <a:schemeClr val="tx1"/>
                </a:solidFill>
                <a:effectLst/>
              </a:rPr>
              <a:t> Basemen</a:t>
            </a:r>
            <a:endParaRPr lang="en-US" dirty="0">
              <a:solidFill>
                <a:schemeClr val="tx1"/>
              </a:solidFill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Sheet1!$A$2:$A$27</c:f>
              <c:strCache>
                <c:ptCount val="26"/>
                <c:pt idx="0">
                  <c:v>Aaron Hill</c:v>
                </c:pt>
                <c:pt idx="1">
                  <c:v>Adam Rosales</c:v>
                </c:pt>
                <c:pt idx="2">
                  <c:v>Ben Zobrist</c:v>
                </c:pt>
                <c:pt idx="3">
                  <c:v>Brandon Phillips</c:v>
                </c:pt>
                <c:pt idx="4">
                  <c:v>Brian Roberts</c:v>
                </c:pt>
                <c:pt idx="5">
                  <c:v>Chase Utley</c:v>
                </c:pt>
                <c:pt idx="6">
                  <c:v>Dan Uggla</c:v>
                </c:pt>
                <c:pt idx="7">
                  <c:v>Daniel Descalso</c:v>
                </c:pt>
                <c:pt idx="8">
                  <c:v>Daniel Murphy</c:v>
                </c:pt>
                <c:pt idx="9">
                  <c:v>Dustin Pedroia</c:v>
                </c:pt>
                <c:pt idx="10">
                  <c:v>Emilio Bonifacio</c:v>
                </c:pt>
                <c:pt idx="11">
                  <c:v>Gordon Beckham</c:v>
                </c:pt>
                <c:pt idx="12">
                  <c:v>Howie Kendrick</c:v>
                </c:pt>
                <c:pt idx="13">
                  <c:v>Ian Kinsler</c:v>
                </c:pt>
                <c:pt idx="14">
                  <c:v>Jed Lowrie</c:v>
                </c:pt>
                <c:pt idx="15">
                  <c:v>Jeff Baker</c:v>
                </c:pt>
                <c:pt idx="16">
                  <c:v>Jose Altuve</c:v>
                </c:pt>
                <c:pt idx="17">
                  <c:v>Kelly Johnson</c:v>
                </c:pt>
                <c:pt idx="18">
                  <c:v>Maicer Izturis</c:v>
                </c:pt>
                <c:pt idx="19">
                  <c:v>Mark Ellis</c:v>
                </c:pt>
                <c:pt idx="20">
                  <c:v>Neil Walker</c:v>
                </c:pt>
                <c:pt idx="21">
                  <c:v>Omar Infante</c:v>
                </c:pt>
                <c:pt idx="22">
                  <c:v>Rickie Weeks</c:v>
                </c:pt>
                <c:pt idx="23">
                  <c:v>Robert Andino</c:v>
                </c:pt>
                <c:pt idx="24">
                  <c:v>Robinson Cano</c:v>
                </c:pt>
                <c:pt idx="25">
                  <c:v>Sean Rodriguez</c:v>
                </c:pt>
              </c:strCache>
            </c:strRef>
          </c:xVal>
          <c:yVal>
            <c:numRef>
              <c:f>Sheet1!$B$2:$B$27</c:f>
              <c:numCache>
                <c:formatCode>General</c:formatCode>
                <c:ptCount val="26"/>
                <c:pt idx="0">
                  <c:v>0.00300799090817595</c:v>
                </c:pt>
                <c:pt idx="1">
                  <c:v>8.63107693729879E-5</c:v>
                </c:pt>
                <c:pt idx="2">
                  <c:v>0.0185863028082734</c:v>
                </c:pt>
                <c:pt idx="3">
                  <c:v>0.0317706222374511</c:v>
                </c:pt>
                <c:pt idx="4">
                  <c:v>0.00661103288007336</c:v>
                </c:pt>
                <c:pt idx="5">
                  <c:v>0.393562597302113</c:v>
                </c:pt>
                <c:pt idx="6">
                  <c:v>0.00370227042353943</c:v>
                </c:pt>
                <c:pt idx="7">
                  <c:v>0.000464590477170006</c:v>
                </c:pt>
                <c:pt idx="8">
                  <c:v>0.0203404452861145</c:v>
                </c:pt>
                <c:pt idx="9">
                  <c:v>0.0454191724276931</c:v>
                </c:pt>
                <c:pt idx="10">
                  <c:v>0.00172111885136204</c:v>
                </c:pt>
                <c:pt idx="11">
                  <c:v>0.000181931771639066</c:v>
                </c:pt>
                <c:pt idx="12">
                  <c:v>0.018969288723059</c:v>
                </c:pt>
                <c:pt idx="13">
                  <c:v>0.0437358655110201</c:v>
                </c:pt>
                <c:pt idx="14">
                  <c:v>0.00175274565098078</c:v>
                </c:pt>
                <c:pt idx="15">
                  <c:v>0.000744357032247987</c:v>
                </c:pt>
                <c:pt idx="16">
                  <c:v>0.120601824797457</c:v>
                </c:pt>
                <c:pt idx="17">
                  <c:v>0.00194532695341247</c:v>
                </c:pt>
                <c:pt idx="18">
                  <c:v>0.00260755011486201</c:v>
                </c:pt>
                <c:pt idx="19">
                  <c:v>0.00364891010162792</c:v>
                </c:pt>
                <c:pt idx="20">
                  <c:v>0.00427794422530939</c:v>
                </c:pt>
                <c:pt idx="21">
                  <c:v>0.00659027040333495</c:v>
                </c:pt>
                <c:pt idx="22">
                  <c:v>0.00289347257517347</c:v>
                </c:pt>
                <c:pt idx="23">
                  <c:v>0.00014758673292202</c:v>
                </c:pt>
                <c:pt idx="24">
                  <c:v>0.387262585438831</c:v>
                </c:pt>
                <c:pt idx="25">
                  <c:v>0.000146741481908098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7453624"/>
        <c:axId val="-2117281928"/>
      </c:scatterChart>
      <c:valAx>
        <c:axId val="-2117453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7281928"/>
        <c:crosses val="autoZero"/>
        <c:crossBetween val="midCat"/>
      </c:valAx>
      <c:valAx>
        <c:axId val="-211728192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745362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Basemen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Sheet1!$A$2:$A$19</c:f>
              <c:strCache>
                <c:ptCount val="18"/>
                <c:pt idx="0">
                  <c:v>Adrian Beltre</c:v>
                </c:pt>
                <c:pt idx="1">
                  <c:v>Alberto Callaspo</c:v>
                </c:pt>
                <c:pt idx="2">
                  <c:v>Aramis Ramirez</c:v>
                </c:pt>
                <c:pt idx="3">
                  <c:v>Chase Headley</c:v>
                </c:pt>
                <c:pt idx="4">
                  <c:v>Chone Figgins</c:v>
                </c:pt>
                <c:pt idx="5">
                  <c:v>David Freese</c:v>
                </c:pt>
                <c:pt idx="6">
                  <c:v>David Wright</c:v>
                </c:pt>
                <c:pt idx="7">
                  <c:v>Eric Chavez</c:v>
                </c:pt>
                <c:pt idx="8">
                  <c:v>Evan Longoria</c:v>
                </c:pt>
                <c:pt idx="9">
                  <c:v>Josh Donaldson</c:v>
                </c:pt>
                <c:pt idx="10">
                  <c:v>Juan Uribe</c:v>
                </c:pt>
                <c:pt idx="11">
                  <c:v>Justin Turner</c:v>
                </c:pt>
                <c:pt idx="12">
                  <c:v>Luis Valbuena</c:v>
                </c:pt>
                <c:pt idx="13">
                  <c:v>Mark Reynolds</c:v>
                </c:pt>
                <c:pt idx="14">
                  <c:v>Martin Prado</c:v>
                </c:pt>
                <c:pt idx="15">
                  <c:v>Nick Punto</c:v>
                </c:pt>
                <c:pt idx="16">
                  <c:v>Pablo Sandoval</c:v>
                </c:pt>
                <c:pt idx="17">
                  <c:v>Ryan Zimmerman</c:v>
                </c:pt>
              </c:strCache>
            </c:str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0.224264060383677</c:v>
                </c:pt>
                <c:pt idx="1">
                  <c:v>0.000720180676133366</c:v>
                </c:pt>
                <c:pt idx="2">
                  <c:v>0.040679603649278</c:v>
                </c:pt>
                <c:pt idx="3">
                  <c:v>0.00102231787133041</c:v>
                </c:pt>
                <c:pt idx="4">
                  <c:v>0.00690069051880488</c:v>
                </c:pt>
                <c:pt idx="5">
                  <c:v>0.00245348940658839</c:v>
                </c:pt>
                <c:pt idx="6">
                  <c:v>0.0764311172663651</c:v>
                </c:pt>
                <c:pt idx="7">
                  <c:v>0.00334769897082178</c:v>
                </c:pt>
                <c:pt idx="8">
                  <c:v>0.00616166671716554</c:v>
                </c:pt>
                <c:pt idx="9">
                  <c:v>0.00438905424604485</c:v>
                </c:pt>
                <c:pt idx="10">
                  <c:v>0.000685714225816873</c:v>
                </c:pt>
                <c:pt idx="11">
                  <c:v>0.00246150455065806</c:v>
                </c:pt>
                <c:pt idx="12">
                  <c:v>3.34446621875371E-5</c:v>
                </c:pt>
                <c:pt idx="13">
                  <c:v>0.000682994956920432</c:v>
                </c:pt>
                <c:pt idx="14">
                  <c:v>0.00254787828290943</c:v>
                </c:pt>
                <c:pt idx="15">
                  <c:v>0.00037966550789547</c:v>
                </c:pt>
                <c:pt idx="16">
                  <c:v>0.00215813004533099</c:v>
                </c:pt>
                <c:pt idx="17">
                  <c:v>0.00855217840816371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1407480"/>
        <c:axId val="-2140070376"/>
      </c:scatterChart>
      <c:valAx>
        <c:axId val="-2141407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40070376"/>
        <c:crosses val="autoZero"/>
        <c:crossBetween val="midCat"/>
      </c:valAx>
      <c:valAx>
        <c:axId val="-21400703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414074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Shortstops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Sheet1!$A$2:$A$32</c:f>
              <c:strCache>
                <c:ptCount val="31"/>
                <c:pt idx="0">
                  <c:v>Alcides Escobar</c:v>
                </c:pt>
                <c:pt idx="1">
                  <c:v>Alex Gonzalez</c:v>
                </c:pt>
                <c:pt idx="2">
                  <c:v>Alex Rodriguez</c:v>
                </c:pt>
                <c:pt idx="3">
                  <c:v>Andres Blanco</c:v>
                </c:pt>
                <c:pt idx="4">
                  <c:v>Asdrubal Cabrera</c:v>
                </c:pt>
                <c:pt idx="5">
                  <c:v>Brandon Crawford</c:v>
                </c:pt>
                <c:pt idx="6">
                  <c:v>Brendan Ryan</c:v>
                </c:pt>
                <c:pt idx="7">
                  <c:v>Cliff Pennington</c:v>
                </c:pt>
                <c:pt idx="8">
                  <c:v>Clint Barmes</c:v>
                </c:pt>
                <c:pt idx="9">
                  <c:v>Derek Jeter</c:v>
                </c:pt>
                <c:pt idx="10">
                  <c:v>Eduardo Nunez</c:v>
                </c:pt>
                <c:pt idx="11">
                  <c:v>Elvis Andrus</c:v>
                </c:pt>
                <c:pt idx="12">
                  <c:v>Erick Aybar</c:v>
                </c:pt>
                <c:pt idx="13">
                  <c:v>Hanley Ramirez</c:v>
                </c:pt>
                <c:pt idx="14">
                  <c:v>Ian Desmond</c:v>
                </c:pt>
                <c:pt idx="15">
                  <c:v>J.J. Hardy</c:v>
                </c:pt>
                <c:pt idx="16">
                  <c:v>Jason Bartlett</c:v>
                </c:pt>
                <c:pt idx="17">
                  <c:v>Jhonny Peralta</c:v>
                </c:pt>
                <c:pt idx="18">
                  <c:v>Jimmy Rollins</c:v>
                </c:pt>
                <c:pt idx="19">
                  <c:v>John McDonald</c:v>
                </c:pt>
                <c:pt idx="20">
                  <c:v>Jose Reyes</c:v>
                </c:pt>
                <c:pt idx="21">
                  <c:v>Marco Scutaro</c:v>
                </c:pt>
                <c:pt idx="22">
                  <c:v>Mike Aviles</c:v>
                </c:pt>
                <c:pt idx="23">
                  <c:v>Rafael Furcal</c:v>
                </c:pt>
                <c:pt idx="24">
                  <c:v>Ramon Santiago</c:v>
                </c:pt>
                <c:pt idx="25">
                  <c:v>Ronny Cedeno</c:v>
                </c:pt>
                <c:pt idx="26">
                  <c:v>Starlin Castro</c:v>
                </c:pt>
                <c:pt idx="27">
                  <c:v>Stephen Drew</c:v>
                </c:pt>
                <c:pt idx="28">
                  <c:v>Troy Tulowitzki</c:v>
                </c:pt>
                <c:pt idx="29">
                  <c:v>Willie Bloomquist</c:v>
                </c:pt>
                <c:pt idx="30">
                  <c:v>Yunel Escobar</c:v>
                </c:pt>
              </c:strCache>
            </c:str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0.00844842104294006</c:v>
                </c:pt>
                <c:pt idx="1">
                  <c:v>0.00117649608900503</c:v>
                </c:pt>
                <c:pt idx="2">
                  <c:v>2192.899471921255</c:v>
                </c:pt>
                <c:pt idx="3">
                  <c:v>0.000527517483192709</c:v>
                </c:pt>
                <c:pt idx="4">
                  <c:v>0.0118232710000533</c:v>
                </c:pt>
                <c:pt idx="5">
                  <c:v>0.00336011050038984</c:v>
                </c:pt>
                <c:pt idx="6">
                  <c:v>0.00046069854195149</c:v>
                </c:pt>
                <c:pt idx="7">
                  <c:v>0.000971605987778661</c:v>
                </c:pt>
                <c:pt idx="8">
                  <c:v>0.000456025027492058</c:v>
                </c:pt>
                <c:pt idx="9">
                  <c:v>354.5506252118919</c:v>
                </c:pt>
                <c:pt idx="10">
                  <c:v>0.00425086086769935</c:v>
                </c:pt>
                <c:pt idx="11">
                  <c:v>0.0373970942257384</c:v>
                </c:pt>
                <c:pt idx="12">
                  <c:v>0.00787431469533305</c:v>
                </c:pt>
                <c:pt idx="13">
                  <c:v>0.100736690228236</c:v>
                </c:pt>
                <c:pt idx="14">
                  <c:v>0.0125567104802843</c:v>
                </c:pt>
                <c:pt idx="15">
                  <c:v>0.00492131421813664</c:v>
                </c:pt>
                <c:pt idx="16">
                  <c:v>0.00807803379867246</c:v>
                </c:pt>
                <c:pt idx="17">
                  <c:v>0.0161088017958467</c:v>
                </c:pt>
                <c:pt idx="18">
                  <c:v>0.197478233465861</c:v>
                </c:pt>
                <c:pt idx="19">
                  <c:v>0.000291529576588036</c:v>
                </c:pt>
                <c:pt idx="20">
                  <c:v>0.651329323278173</c:v>
                </c:pt>
                <c:pt idx="21">
                  <c:v>0.0143065960476429</c:v>
                </c:pt>
                <c:pt idx="22">
                  <c:v>0.00144394175338508</c:v>
                </c:pt>
                <c:pt idx="23">
                  <c:v>0.145959882698985</c:v>
                </c:pt>
                <c:pt idx="24">
                  <c:v>0.00149120849377852</c:v>
                </c:pt>
                <c:pt idx="25">
                  <c:v>0.000521299736444971</c:v>
                </c:pt>
                <c:pt idx="26">
                  <c:v>0.0219215651529137</c:v>
                </c:pt>
                <c:pt idx="27">
                  <c:v>0.0027941470042381</c:v>
                </c:pt>
                <c:pt idx="28">
                  <c:v>0.153052053656694</c:v>
                </c:pt>
                <c:pt idx="29">
                  <c:v>0.00492076663527881</c:v>
                </c:pt>
                <c:pt idx="30">
                  <c:v>0.0131450076573629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471080"/>
        <c:axId val="-2139472888"/>
      </c:scatterChart>
      <c:valAx>
        <c:axId val="-2115471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9472888"/>
        <c:crosses val="autoZero"/>
        <c:crossBetween val="midCat"/>
      </c:valAx>
      <c:valAx>
        <c:axId val="-213947288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54710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Shortstops*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Sheet1!$A$2:$A$31</c:f>
              <c:strCache>
                <c:ptCount val="30"/>
                <c:pt idx="0">
                  <c:v>Alcides Escobar</c:v>
                </c:pt>
                <c:pt idx="1">
                  <c:v>Alex Gonzalez</c:v>
                </c:pt>
                <c:pt idx="2">
                  <c:v>Andres Blanco</c:v>
                </c:pt>
                <c:pt idx="3">
                  <c:v>Asdrubal Cabrera</c:v>
                </c:pt>
                <c:pt idx="4">
                  <c:v>Brandon Crawford</c:v>
                </c:pt>
                <c:pt idx="5">
                  <c:v>Brendan Ryan</c:v>
                </c:pt>
                <c:pt idx="6">
                  <c:v>Cliff Pennington</c:v>
                </c:pt>
                <c:pt idx="7">
                  <c:v>Clint Barmes</c:v>
                </c:pt>
                <c:pt idx="8">
                  <c:v>Derek Jeter</c:v>
                </c:pt>
                <c:pt idx="9">
                  <c:v>Eduardo Nunez</c:v>
                </c:pt>
                <c:pt idx="10">
                  <c:v>Elvis Andrus</c:v>
                </c:pt>
                <c:pt idx="11">
                  <c:v>Erick Aybar</c:v>
                </c:pt>
                <c:pt idx="12">
                  <c:v>Hanley Ramirez</c:v>
                </c:pt>
                <c:pt idx="13">
                  <c:v>Ian Desmond</c:v>
                </c:pt>
                <c:pt idx="14">
                  <c:v>J.J. Hardy</c:v>
                </c:pt>
                <c:pt idx="15">
                  <c:v>Jason Bartlett</c:v>
                </c:pt>
                <c:pt idx="16">
                  <c:v>Jhonny Peralta</c:v>
                </c:pt>
                <c:pt idx="17">
                  <c:v>Jimmy Rollins</c:v>
                </c:pt>
                <c:pt idx="18">
                  <c:v>John McDonald</c:v>
                </c:pt>
                <c:pt idx="19">
                  <c:v>Jose Reyes</c:v>
                </c:pt>
                <c:pt idx="20">
                  <c:v>Marco Scutaro</c:v>
                </c:pt>
                <c:pt idx="21">
                  <c:v>Mike Aviles</c:v>
                </c:pt>
                <c:pt idx="22">
                  <c:v>Rafael Furcal</c:v>
                </c:pt>
                <c:pt idx="23">
                  <c:v>Ramon Santiago</c:v>
                </c:pt>
                <c:pt idx="24">
                  <c:v>Ronny Cedeno</c:v>
                </c:pt>
                <c:pt idx="25">
                  <c:v>Starlin Castro</c:v>
                </c:pt>
                <c:pt idx="26">
                  <c:v>Stephen Drew</c:v>
                </c:pt>
                <c:pt idx="27">
                  <c:v>Troy Tulowitzki</c:v>
                </c:pt>
                <c:pt idx="28">
                  <c:v>Willie Bloomquist</c:v>
                </c:pt>
                <c:pt idx="29">
                  <c:v>Yunel Escobar</c:v>
                </c:pt>
              </c:strCache>
            </c:str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0.00844842104294006</c:v>
                </c:pt>
                <c:pt idx="1">
                  <c:v>0.00117649608900503</c:v>
                </c:pt>
                <c:pt idx="2">
                  <c:v>0.000527517483192709</c:v>
                </c:pt>
                <c:pt idx="3">
                  <c:v>0.0118232710000533</c:v>
                </c:pt>
                <c:pt idx="4">
                  <c:v>0.00336011050038984</c:v>
                </c:pt>
                <c:pt idx="5">
                  <c:v>0.00046069854195149</c:v>
                </c:pt>
                <c:pt idx="6">
                  <c:v>0.000971605987778661</c:v>
                </c:pt>
                <c:pt idx="7">
                  <c:v>0.000456025027492058</c:v>
                </c:pt>
                <c:pt idx="8">
                  <c:v>354.5506252118919</c:v>
                </c:pt>
                <c:pt idx="9">
                  <c:v>0.00425086086769935</c:v>
                </c:pt>
                <c:pt idx="10">
                  <c:v>0.0373970942257384</c:v>
                </c:pt>
                <c:pt idx="11">
                  <c:v>0.00787431469533305</c:v>
                </c:pt>
                <c:pt idx="12">
                  <c:v>0.100736690228236</c:v>
                </c:pt>
                <c:pt idx="13">
                  <c:v>0.0125567104802843</c:v>
                </c:pt>
                <c:pt idx="14">
                  <c:v>0.00492131421813664</c:v>
                </c:pt>
                <c:pt idx="15">
                  <c:v>0.00807803379867246</c:v>
                </c:pt>
                <c:pt idx="16">
                  <c:v>0.0161088017958467</c:v>
                </c:pt>
                <c:pt idx="17">
                  <c:v>0.197478233465861</c:v>
                </c:pt>
                <c:pt idx="18">
                  <c:v>0.000291529576588036</c:v>
                </c:pt>
                <c:pt idx="19">
                  <c:v>0.651329323278173</c:v>
                </c:pt>
                <c:pt idx="20">
                  <c:v>0.0143065960476429</c:v>
                </c:pt>
                <c:pt idx="21">
                  <c:v>0.00144394175338508</c:v>
                </c:pt>
                <c:pt idx="22">
                  <c:v>0.145959882698985</c:v>
                </c:pt>
                <c:pt idx="23">
                  <c:v>0.00149120849377852</c:v>
                </c:pt>
                <c:pt idx="24">
                  <c:v>0.000521299736444971</c:v>
                </c:pt>
                <c:pt idx="25">
                  <c:v>0.0219215651529137</c:v>
                </c:pt>
                <c:pt idx="26">
                  <c:v>0.0027941470042381</c:v>
                </c:pt>
                <c:pt idx="27">
                  <c:v>0.153052053656694</c:v>
                </c:pt>
                <c:pt idx="28">
                  <c:v>0.00492076663527881</c:v>
                </c:pt>
                <c:pt idx="29">
                  <c:v>0.0131450076573629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0718504"/>
        <c:axId val="-2137277416"/>
      </c:scatterChart>
      <c:valAx>
        <c:axId val="-2140718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7277416"/>
        <c:crosses val="autoZero"/>
        <c:crossBetween val="midCat"/>
      </c:valAx>
      <c:valAx>
        <c:axId val="-21372774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407185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Left</a:t>
            </a:r>
            <a:r>
              <a:rPr lang="en-US" baseline="0" dirty="0" smtClean="0"/>
              <a:t> Fielders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Sheet1!$A$2:$A$26</c:f>
              <c:strCache>
                <c:ptCount val="25"/>
                <c:pt idx="0">
                  <c:v>Adam Dunn</c:v>
                </c:pt>
                <c:pt idx="1">
                  <c:v>Alex Gordon</c:v>
                </c:pt>
                <c:pt idx="2">
                  <c:v>Alfonso Soriano</c:v>
                </c:pt>
                <c:pt idx="3">
                  <c:v>Brett Gardner</c:v>
                </c:pt>
                <c:pt idx="4">
                  <c:v>Carl Crawford</c:v>
                </c:pt>
                <c:pt idx="5">
                  <c:v>Carlos Gonzalez</c:v>
                </c:pt>
                <c:pt idx="6">
                  <c:v>David Murphy</c:v>
                </c:pt>
                <c:pt idx="7">
                  <c:v>Delmon Young</c:v>
                </c:pt>
                <c:pt idx="8">
                  <c:v>Eric Young Jr.</c:v>
                </c:pt>
                <c:pt idx="9">
                  <c:v>Gerardo Parra</c:v>
                </c:pt>
                <c:pt idx="10">
                  <c:v>Jason Kubel</c:v>
                </c:pt>
                <c:pt idx="11">
                  <c:v>Jonny Gomes</c:v>
                </c:pt>
                <c:pt idx="12">
                  <c:v>Josh Willingham</c:v>
                </c:pt>
                <c:pt idx="13">
                  <c:v>Justin Upton</c:v>
                </c:pt>
                <c:pt idx="14">
                  <c:v>Matt Holliday</c:v>
                </c:pt>
                <c:pt idx="15">
                  <c:v>Melky Cabrera</c:v>
                </c:pt>
                <c:pt idx="16">
                  <c:v>Michael Brantley</c:v>
                </c:pt>
                <c:pt idx="17">
                  <c:v>Mike Morse</c:v>
                </c:pt>
                <c:pt idx="18">
                  <c:v>Raul Ibanez</c:v>
                </c:pt>
                <c:pt idx="19">
                  <c:v>Reed Johnson</c:v>
                </c:pt>
                <c:pt idx="20">
                  <c:v>Ryan Braun</c:v>
                </c:pt>
                <c:pt idx="21">
                  <c:v>Ryan Raburn</c:v>
                </c:pt>
                <c:pt idx="22">
                  <c:v>Scott Hairston</c:v>
                </c:pt>
                <c:pt idx="23">
                  <c:v>Seth Smith</c:v>
                </c:pt>
                <c:pt idx="24">
                  <c:v>Skip Schumaker</c:v>
                </c:pt>
              </c:strCache>
            </c:str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0.00194044278191255</c:v>
                </c:pt>
                <c:pt idx="1">
                  <c:v>0.000582073750659402</c:v>
                </c:pt>
                <c:pt idx="2">
                  <c:v>0.00366633941616401</c:v>
                </c:pt>
                <c:pt idx="3">
                  <c:v>0.00296880949481616</c:v>
                </c:pt>
                <c:pt idx="4">
                  <c:v>0.105061188887887</c:v>
                </c:pt>
                <c:pt idx="5">
                  <c:v>0.00420396895737265</c:v>
                </c:pt>
                <c:pt idx="6">
                  <c:v>0.000220437873338557</c:v>
                </c:pt>
                <c:pt idx="7">
                  <c:v>0.000449690111035119</c:v>
                </c:pt>
                <c:pt idx="8">
                  <c:v>7.8286088970774E-5</c:v>
                </c:pt>
                <c:pt idx="9">
                  <c:v>0.000359976658240876</c:v>
                </c:pt>
                <c:pt idx="10">
                  <c:v>0.000248238087298346</c:v>
                </c:pt>
                <c:pt idx="11">
                  <c:v>0.000103504589483729</c:v>
                </c:pt>
                <c:pt idx="12">
                  <c:v>0.000268421525194584</c:v>
                </c:pt>
                <c:pt idx="13">
                  <c:v>0.00431632511586924</c:v>
                </c:pt>
                <c:pt idx="14">
                  <c:v>0.088073902651948</c:v>
                </c:pt>
                <c:pt idx="15">
                  <c:v>0.00342521568403094</c:v>
                </c:pt>
                <c:pt idx="16">
                  <c:v>0.00478249318167525</c:v>
                </c:pt>
                <c:pt idx="17">
                  <c:v>0.000138483554233592</c:v>
                </c:pt>
                <c:pt idx="18">
                  <c:v>0.00634152037218892</c:v>
                </c:pt>
                <c:pt idx="19">
                  <c:v>0.00034162921268756</c:v>
                </c:pt>
                <c:pt idx="20">
                  <c:v>0.0580134760552872</c:v>
                </c:pt>
                <c:pt idx="21">
                  <c:v>4.82051394233269E-5</c:v>
                </c:pt>
                <c:pt idx="22">
                  <c:v>1.72822322404475E-5</c:v>
                </c:pt>
                <c:pt idx="23">
                  <c:v>0.000185718997072837</c:v>
                </c:pt>
                <c:pt idx="24">
                  <c:v>0.000362584763725808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3416472"/>
        <c:axId val="-2142778760"/>
      </c:scatterChart>
      <c:valAx>
        <c:axId val="-21434164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42778760"/>
        <c:crosses val="autoZero"/>
        <c:crossBetween val="midCat"/>
      </c:valAx>
      <c:valAx>
        <c:axId val="-214277876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434164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Center Fielders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Sheet1!$A$2:$A$34</c:f>
              <c:strCache>
                <c:ptCount val="33"/>
                <c:pt idx="0">
                  <c:v>Adam Jones</c:v>
                </c:pt>
                <c:pt idx="1">
                  <c:v>Alejandro De Aza</c:v>
                </c:pt>
                <c:pt idx="2">
                  <c:v>Andrew McCutchen</c:v>
                </c:pt>
                <c:pt idx="3">
                  <c:v>Angel Pagan</c:v>
                </c:pt>
                <c:pt idx="4">
                  <c:v>Cameron Maybin</c:v>
                </c:pt>
                <c:pt idx="5">
                  <c:v>Carlos Beltran</c:v>
                </c:pt>
                <c:pt idx="6">
                  <c:v>Carlos Gomez</c:v>
                </c:pt>
                <c:pt idx="7">
                  <c:v>Chris Young</c:v>
                </c:pt>
                <c:pt idx="8">
                  <c:v>Coco Crisp</c:v>
                </c:pt>
                <c:pt idx="9">
                  <c:v>Colby Rasmus</c:v>
                </c:pt>
                <c:pt idx="10">
                  <c:v>Craig Gentry</c:v>
                </c:pt>
                <c:pt idx="11">
                  <c:v>Curtis Granderson</c:v>
                </c:pt>
                <c:pt idx="12">
                  <c:v>David DeJesus</c:v>
                </c:pt>
                <c:pt idx="13">
                  <c:v>Denard Span</c:v>
                </c:pt>
                <c:pt idx="14">
                  <c:v>Dexter Fowler</c:v>
                </c:pt>
                <c:pt idx="15">
                  <c:v>Endy Chavez</c:v>
                </c:pt>
                <c:pt idx="16">
                  <c:v>Franklin Gutierrez</c:v>
                </c:pt>
                <c:pt idx="17">
                  <c:v>Grady Sizemore</c:v>
                </c:pt>
                <c:pt idx="18">
                  <c:v>Gregor Blanco</c:v>
                </c:pt>
                <c:pt idx="19">
                  <c:v>Jacoby Ellsbury</c:v>
                </c:pt>
                <c:pt idx="20">
                  <c:v>Jarrod Dyson</c:v>
                </c:pt>
                <c:pt idx="21">
                  <c:v>Jon Jay</c:v>
                </c:pt>
                <c:pt idx="22">
                  <c:v>Lorenzo Cain</c:v>
                </c:pt>
                <c:pt idx="23">
                  <c:v>Marlon Byrd</c:v>
                </c:pt>
                <c:pt idx="24">
                  <c:v>Matt Kemp</c:v>
                </c:pt>
                <c:pt idx="25">
                  <c:v>Melvin Upton Jr.</c:v>
                </c:pt>
                <c:pt idx="26">
                  <c:v>Michael Bourn</c:v>
                </c:pt>
                <c:pt idx="27">
                  <c:v>Mike Trout</c:v>
                </c:pt>
                <c:pt idx="28">
                  <c:v>Nate McLouth</c:v>
                </c:pt>
                <c:pt idx="29">
                  <c:v>Peter Bourjos</c:v>
                </c:pt>
                <c:pt idx="30">
                  <c:v>Rajai Davis</c:v>
                </c:pt>
                <c:pt idx="31">
                  <c:v>Shane Victorino</c:v>
                </c:pt>
                <c:pt idx="32">
                  <c:v>Torii Hunter</c:v>
                </c:pt>
              </c:strCache>
            </c:strRef>
          </c:xVal>
          <c:yVal>
            <c:numRef>
              <c:f>Sheet1!$B$2:$B$34</c:f>
              <c:numCache>
                <c:formatCode>General</c:formatCode>
                <c:ptCount val="33"/>
                <c:pt idx="0">
                  <c:v>0.0163327517887809</c:v>
                </c:pt>
                <c:pt idx="1">
                  <c:v>0.000234748444820183</c:v>
                </c:pt>
                <c:pt idx="2">
                  <c:v>0.0246573172779529</c:v>
                </c:pt>
                <c:pt idx="3">
                  <c:v>0.00189699308213405</c:v>
                </c:pt>
                <c:pt idx="4">
                  <c:v>0.000493382478148092</c:v>
                </c:pt>
                <c:pt idx="5">
                  <c:v>3.142974581739526</c:v>
                </c:pt>
                <c:pt idx="6">
                  <c:v>0.000698238274826087</c:v>
                </c:pt>
                <c:pt idx="7">
                  <c:v>7.88171177116616E-5</c:v>
                </c:pt>
                <c:pt idx="8">
                  <c:v>0.00222848332180721</c:v>
                </c:pt>
                <c:pt idx="9">
                  <c:v>0.000123304049807903</c:v>
                </c:pt>
                <c:pt idx="10">
                  <c:v>0.000487384152840531</c:v>
                </c:pt>
                <c:pt idx="11">
                  <c:v>0.0183323623544112</c:v>
                </c:pt>
                <c:pt idx="12">
                  <c:v>0.00170385952891466</c:v>
                </c:pt>
                <c:pt idx="13">
                  <c:v>0.00554658935183715</c:v>
                </c:pt>
                <c:pt idx="14">
                  <c:v>0.00254282619946034</c:v>
                </c:pt>
                <c:pt idx="15">
                  <c:v>0.000504598137779817</c:v>
                </c:pt>
                <c:pt idx="16">
                  <c:v>0.000191267712873926</c:v>
                </c:pt>
                <c:pt idx="17">
                  <c:v>0.00148233454142169</c:v>
                </c:pt>
                <c:pt idx="18">
                  <c:v>0.0006222631103959</c:v>
                </c:pt>
                <c:pt idx="19">
                  <c:v>0.0081107262397385</c:v>
                </c:pt>
                <c:pt idx="20">
                  <c:v>0.000560914930360539</c:v>
                </c:pt>
                <c:pt idx="21">
                  <c:v>0.00198825880590325</c:v>
                </c:pt>
                <c:pt idx="22">
                  <c:v>0.00418244961257286</c:v>
                </c:pt>
                <c:pt idx="23">
                  <c:v>0.00204317446037213</c:v>
                </c:pt>
                <c:pt idx="24">
                  <c:v>0.0190613083424593</c:v>
                </c:pt>
                <c:pt idx="25">
                  <c:v>0.00021695022890101</c:v>
                </c:pt>
                <c:pt idx="26">
                  <c:v>0.00422063094011253</c:v>
                </c:pt>
                <c:pt idx="27">
                  <c:v>0.394678576389506</c:v>
                </c:pt>
                <c:pt idx="28">
                  <c:v>0.000203895933913612</c:v>
                </c:pt>
                <c:pt idx="29">
                  <c:v>5.12032018754633E-5</c:v>
                </c:pt>
                <c:pt idx="30">
                  <c:v>0.000455840827197953</c:v>
                </c:pt>
                <c:pt idx="31">
                  <c:v>0.00892545062678456</c:v>
                </c:pt>
                <c:pt idx="32">
                  <c:v>0.032703337823238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1312152"/>
        <c:axId val="-2145080616"/>
      </c:scatterChart>
      <c:valAx>
        <c:axId val="-2141312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45080616"/>
        <c:crosses val="autoZero"/>
        <c:crossBetween val="midCat"/>
      </c:valAx>
      <c:valAx>
        <c:axId val="-21450806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413121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Center </a:t>
            </a:r>
            <a:r>
              <a:rPr lang="en-US" dirty="0" smtClean="0"/>
              <a:t>Fielders*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Sheet1!$A$2:$A$33</c:f>
              <c:strCache>
                <c:ptCount val="32"/>
                <c:pt idx="0">
                  <c:v>Adam Jones</c:v>
                </c:pt>
                <c:pt idx="1">
                  <c:v>Alejandro De Aza</c:v>
                </c:pt>
                <c:pt idx="2">
                  <c:v>Andrew McCutchen</c:v>
                </c:pt>
                <c:pt idx="3">
                  <c:v>Angel Pagan</c:v>
                </c:pt>
                <c:pt idx="4">
                  <c:v>Cameron Maybin</c:v>
                </c:pt>
                <c:pt idx="5">
                  <c:v>Carlos Gomez</c:v>
                </c:pt>
                <c:pt idx="6">
                  <c:v>Chris Young</c:v>
                </c:pt>
                <c:pt idx="7">
                  <c:v>Coco Crisp</c:v>
                </c:pt>
                <c:pt idx="8">
                  <c:v>Colby Rasmus</c:v>
                </c:pt>
                <c:pt idx="9">
                  <c:v>Craig Gentry</c:v>
                </c:pt>
                <c:pt idx="10">
                  <c:v>Curtis Granderson</c:v>
                </c:pt>
                <c:pt idx="11">
                  <c:v>David DeJesus</c:v>
                </c:pt>
                <c:pt idx="12">
                  <c:v>Denard Span</c:v>
                </c:pt>
                <c:pt idx="13">
                  <c:v>Dexter Fowler</c:v>
                </c:pt>
                <c:pt idx="14">
                  <c:v>Endy Chavez</c:v>
                </c:pt>
                <c:pt idx="15">
                  <c:v>Franklin Gutierrez</c:v>
                </c:pt>
                <c:pt idx="16">
                  <c:v>Grady Sizemore</c:v>
                </c:pt>
                <c:pt idx="17">
                  <c:v>Gregor Blanco</c:v>
                </c:pt>
                <c:pt idx="18">
                  <c:v>Jacoby Ellsbury</c:v>
                </c:pt>
                <c:pt idx="19">
                  <c:v>Jarrod Dyson</c:v>
                </c:pt>
                <c:pt idx="20">
                  <c:v>Jon Jay</c:v>
                </c:pt>
                <c:pt idx="21">
                  <c:v>Lorenzo Cain</c:v>
                </c:pt>
                <c:pt idx="22">
                  <c:v>Marlon Byrd</c:v>
                </c:pt>
                <c:pt idx="23">
                  <c:v>Matt Kemp</c:v>
                </c:pt>
                <c:pt idx="24">
                  <c:v>Melvin Upton Jr.</c:v>
                </c:pt>
                <c:pt idx="25">
                  <c:v>Michael Bourn</c:v>
                </c:pt>
                <c:pt idx="26">
                  <c:v>Mike Trout</c:v>
                </c:pt>
                <c:pt idx="27">
                  <c:v>Nate McLouth</c:v>
                </c:pt>
                <c:pt idx="28">
                  <c:v>Peter Bourjos</c:v>
                </c:pt>
                <c:pt idx="29">
                  <c:v>Rajai Davis</c:v>
                </c:pt>
                <c:pt idx="30">
                  <c:v>Shane Victorino</c:v>
                </c:pt>
                <c:pt idx="31">
                  <c:v>Torii Hunter</c:v>
                </c:pt>
              </c:strCache>
            </c:strRef>
          </c:xVal>
          <c:yVal>
            <c:numRef>
              <c:f>Sheet1!$B$2:$B$33</c:f>
              <c:numCache>
                <c:formatCode>General</c:formatCode>
                <c:ptCount val="32"/>
                <c:pt idx="0">
                  <c:v>0.0163327517887809</c:v>
                </c:pt>
                <c:pt idx="1">
                  <c:v>0.000234748444820183</c:v>
                </c:pt>
                <c:pt idx="2">
                  <c:v>0.0246573172779529</c:v>
                </c:pt>
                <c:pt idx="3">
                  <c:v>0.00189699308213405</c:v>
                </c:pt>
                <c:pt idx="4">
                  <c:v>0.000493382478148092</c:v>
                </c:pt>
                <c:pt idx="5">
                  <c:v>0.000698238274826087</c:v>
                </c:pt>
                <c:pt idx="6">
                  <c:v>7.88171177116616E-5</c:v>
                </c:pt>
                <c:pt idx="7">
                  <c:v>0.00222848332180721</c:v>
                </c:pt>
                <c:pt idx="8">
                  <c:v>0.000123304049807903</c:v>
                </c:pt>
                <c:pt idx="9">
                  <c:v>0.000487384152840531</c:v>
                </c:pt>
                <c:pt idx="10">
                  <c:v>0.0183323623544112</c:v>
                </c:pt>
                <c:pt idx="11">
                  <c:v>0.00170385952891466</c:v>
                </c:pt>
                <c:pt idx="12">
                  <c:v>0.00554658935183715</c:v>
                </c:pt>
                <c:pt idx="13">
                  <c:v>0.00254282619946034</c:v>
                </c:pt>
                <c:pt idx="14">
                  <c:v>0.000504598137779817</c:v>
                </c:pt>
                <c:pt idx="15">
                  <c:v>0.000191267712873926</c:v>
                </c:pt>
                <c:pt idx="16">
                  <c:v>0.00148233454142169</c:v>
                </c:pt>
                <c:pt idx="17">
                  <c:v>0.0006222631103959</c:v>
                </c:pt>
                <c:pt idx="18">
                  <c:v>0.0081107262397385</c:v>
                </c:pt>
                <c:pt idx="19">
                  <c:v>0.000560914930360539</c:v>
                </c:pt>
                <c:pt idx="20">
                  <c:v>0.00198825880590325</c:v>
                </c:pt>
                <c:pt idx="21">
                  <c:v>0.00418244961257286</c:v>
                </c:pt>
                <c:pt idx="22">
                  <c:v>0.00204317446037213</c:v>
                </c:pt>
                <c:pt idx="23">
                  <c:v>0.0190613083424593</c:v>
                </c:pt>
                <c:pt idx="24">
                  <c:v>0.00021695022890101</c:v>
                </c:pt>
                <c:pt idx="25">
                  <c:v>0.00422063094011253</c:v>
                </c:pt>
                <c:pt idx="26">
                  <c:v>0.394678576389506</c:v>
                </c:pt>
                <c:pt idx="27">
                  <c:v>0.000203895933913612</c:v>
                </c:pt>
                <c:pt idx="28">
                  <c:v>5.12032018754633E-5</c:v>
                </c:pt>
                <c:pt idx="29">
                  <c:v>0.000455840827197953</c:v>
                </c:pt>
                <c:pt idx="30">
                  <c:v>0.00892545062678456</c:v>
                </c:pt>
                <c:pt idx="31">
                  <c:v>0.032703337823238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230072"/>
        <c:axId val="-2139057672"/>
      </c:scatterChart>
      <c:valAx>
        <c:axId val="-2138230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9057672"/>
        <c:crosses val="autoZero"/>
        <c:crossBetween val="midCat"/>
      </c:valAx>
      <c:valAx>
        <c:axId val="-213905767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382300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Basemen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14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Sheet1!$A$2:$A$35</c:f>
              <c:strCache>
                <c:ptCount val="34"/>
                <c:pt idx="0">
                  <c:v>Adam LaRoche</c:v>
                </c:pt>
                <c:pt idx="1">
                  <c:v>Adam Lind</c:v>
                </c:pt>
                <c:pt idx="2">
                  <c:v>Adrian Gonzalez</c:v>
                </c:pt>
                <c:pt idx="3">
                  <c:v>Albert Pujols</c:v>
                </c:pt>
                <c:pt idx="4">
                  <c:v>Anthony Rizzo</c:v>
                </c:pt>
                <c:pt idx="5">
                  <c:v>Billy Butler</c:v>
                </c:pt>
                <c:pt idx="6">
                  <c:v>Carlos Pena</c:v>
                </c:pt>
                <c:pt idx="7">
                  <c:v>Carlos Santana</c:v>
                </c:pt>
                <c:pt idx="8">
                  <c:v>Chris Davis</c:v>
                </c:pt>
                <c:pt idx="9">
                  <c:v>Dan Johnson</c:v>
                </c:pt>
                <c:pt idx="10">
                  <c:v>David Ortiz</c:v>
                </c:pt>
                <c:pt idx="11">
                  <c:v>Edwin Encarnacion</c:v>
                </c:pt>
                <c:pt idx="12">
                  <c:v>Freddie Freeman</c:v>
                </c:pt>
                <c:pt idx="13">
                  <c:v>James Loney</c:v>
                </c:pt>
                <c:pt idx="14">
                  <c:v>Jason Giambi</c:v>
                </c:pt>
                <c:pt idx="15">
                  <c:v>Joey Votto</c:v>
                </c:pt>
                <c:pt idx="16">
                  <c:v>Justin Morneau</c:v>
                </c:pt>
                <c:pt idx="17">
                  <c:v>Justin Smoak</c:v>
                </c:pt>
                <c:pt idx="18">
                  <c:v>Kendrys Morales</c:v>
                </c:pt>
                <c:pt idx="19">
                  <c:v>Logan Morrison</c:v>
                </c:pt>
                <c:pt idx="20">
                  <c:v>Lucas Duda</c:v>
                </c:pt>
                <c:pt idx="21">
                  <c:v>Lyle Overbay</c:v>
                </c:pt>
                <c:pt idx="22">
                  <c:v>Mark Teixeira</c:v>
                </c:pt>
                <c:pt idx="23">
                  <c:v>Mark Trumbo</c:v>
                </c:pt>
                <c:pt idx="24">
                  <c:v>Miguel Cabrera</c:v>
                </c:pt>
                <c:pt idx="25">
                  <c:v>Mitch Moreland</c:v>
                </c:pt>
                <c:pt idx="26">
                  <c:v>Paul Goldschmidt</c:v>
                </c:pt>
                <c:pt idx="27">
                  <c:v>Paul Konerko</c:v>
                </c:pt>
                <c:pt idx="28">
                  <c:v>Prince Fielder</c:v>
                </c:pt>
                <c:pt idx="29">
                  <c:v>Ryan Howard</c:v>
                </c:pt>
                <c:pt idx="30">
                  <c:v>Steve Pearce</c:v>
                </c:pt>
                <c:pt idx="31">
                  <c:v>Yonder Alonso</c:v>
                </c:pt>
                <c:pt idx="32">
                  <c:v>Wilson Ramos</c:v>
                </c:pt>
                <c:pt idx="33">
                  <c:v>Yadier Molina</c:v>
                </c:pt>
              </c:strCache>
            </c:str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0.00449341577839015</c:v>
                </c:pt>
                <c:pt idx="1">
                  <c:v>0.00572385466811088</c:v>
                </c:pt>
                <c:pt idx="2">
                  <c:v>0.266799052630544</c:v>
                </c:pt>
                <c:pt idx="3">
                  <c:v>96.68156789187237</c:v>
                </c:pt>
                <c:pt idx="4">
                  <c:v>0.0339290476958129</c:v>
                </c:pt>
                <c:pt idx="5">
                  <c:v>0.0159700800110696</c:v>
                </c:pt>
                <c:pt idx="6">
                  <c:v>0.00679733945624092</c:v>
                </c:pt>
                <c:pt idx="7">
                  <c:v>0.00845869985415657</c:v>
                </c:pt>
                <c:pt idx="8">
                  <c:v>0.0023927872658742</c:v>
                </c:pt>
                <c:pt idx="9">
                  <c:v>0.000683853907817772</c:v>
                </c:pt>
                <c:pt idx="10">
                  <c:v>3.38851180322315</c:v>
                </c:pt>
                <c:pt idx="11">
                  <c:v>0.171752426541791</c:v>
                </c:pt>
                <c:pt idx="12">
                  <c:v>0.126307298338485</c:v>
                </c:pt>
                <c:pt idx="13">
                  <c:v>0.0123297138319354</c:v>
                </c:pt>
                <c:pt idx="14">
                  <c:v>2.157583402384109</c:v>
                </c:pt>
                <c:pt idx="15">
                  <c:v>0.673421465825149</c:v>
                </c:pt>
                <c:pt idx="16">
                  <c:v>0.0790953037252716</c:v>
                </c:pt>
                <c:pt idx="17">
                  <c:v>0.00101487679372278</c:v>
                </c:pt>
                <c:pt idx="18">
                  <c:v>0.00369834443720636</c:v>
                </c:pt>
                <c:pt idx="19">
                  <c:v>0.000896633104858355</c:v>
                </c:pt>
                <c:pt idx="20">
                  <c:v>0.000692893354239459</c:v>
                </c:pt>
                <c:pt idx="21">
                  <c:v>0.00237767994196413</c:v>
                </c:pt>
                <c:pt idx="22">
                  <c:v>0.224142707736544</c:v>
                </c:pt>
                <c:pt idx="23">
                  <c:v>0.00214185929668339</c:v>
                </c:pt>
                <c:pt idx="24">
                  <c:v>37.98714589608215</c:v>
                </c:pt>
                <c:pt idx="25">
                  <c:v>0.0017285629609668</c:v>
                </c:pt>
                <c:pt idx="26">
                  <c:v>0.315825873339459</c:v>
                </c:pt>
                <c:pt idx="27">
                  <c:v>1.541915174902215</c:v>
                </c:pt>
                <c:pt idx="28">
                  <c:v>0.411059560542678</c:v>
                </c:pt>
                <c:pt idx="29">
                  <c:v>0.132311672439642</c:v>
                </c:pt>
                <c:pt idx="30">
                  <c:v>0.000810166207986785</c:v>
                </c:pt>
                <c:pt idx="31">
                  <c:v>0.00232413969687645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6671848"/>
        <c:axId val="-2136481464"/>
      </c:scatterChart>
      <c:valAx>
        <c:axId val="-2136671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6481464"/>
        <c:crosses val="autoZero"/>
        <c:crossBetween val="midCat"/>
      </c:valAx>
      <c:valAx>
        <c:axId val="-213648146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366718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Right Fielders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Sheet1!$A$2:$A$12</c:f>
              <c:strCache>
                <c:ptCount val="11"/>
                <c:pt idx="0">
                  <c:v>Giancarlo Stanton</c:v>
                </c:pt>
                <c:pt idx="1">
                  <c:v>Hunter Pence</c:v>
                </c:pt>
                <c:pt idx="2">
                  <c:v>Ichiro Suzuki</c:v>
                </c:pt>
                <c:pt idx="3">
                  <c:v>J.D. Martinez</c:v>
                </c:pt>
                <c:pt idx="4">
                  <c:v>Jason Heyward</c:v>
                </c:pt>
                <c:pt idx="5">
                  <c:v>Jay Bruce</c:v>
                </c:pt>
                <c:pt idx="6">
                  <c:v>Josh Reddick</c:v>
                </c:pt>
                <c:pt idx="7">
                  <c:v>Matthew Joyce</c:v>
                </c:pt>
                <c:pt idx="8">
                  <c:v>Nelson Cruz</c:v>
                </c:pt>
                <c:pt idx="9">
                  <c:v>Nick Markakis</c:v>
                </c:pt>
                <c:pt idx="10">
                  <c:v>Shin-Soo Choo</c:v>
                </c:pt>
              </c:strCache>
            </c:str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0.00228239590286739</c:v>
                </c:pt>
                <c:pt idx="1">
                  <c:v>0.0168922315847662</c:v>
                </c:pt>
                <c:pt idx="2">
                  <c:v>5.857698165518556</c:v>
                </c:pt>
                <c:pt idx="3">
                  <c:v>0.00501103129085399</c:v>
                </c:pt>
                <c:pt idx="4">
                  <c:v>0.00128481577155613</c:v>
                </c:pt>
                <c:pt idx="5">
                  <c:v>0.000819579323503915</c:v>
                </c:pt>
                <c:pt idx="6">
                  <c:v>0.000687810616963505</c:v>
                </c:pt>
                <c:pt idx="7">
                  <c:v>0.000141144845624255</c:v>
                </c:pt>
                <c:pt idx="8">
                  <c:v>0.0206503929379288</c:v>
                </c:pt>
                <c:pt idx="9">
                  <c:v>0.00608679385656126</c:v>
                </c:pt>
                <c:pt idx="10">
                  <c:v>0.00421177935164466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4713576"/>
        <c:axId val="2118447096"/>
      </c:scatterChart>
      <c:valAx>
        <c:axId val="-2104713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8447096"/>
        <c:crosses val="autoZero"/>
        <c:crossBetween val="midCat"/>
      </c:valAx>
      <c:valAx>
        <c:axId val="211844709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047135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 smtClean="0">
                <a:solidFill>
                  <a:schemeClr val="tx1"/>
                </a:solidFill>
                <a:effectLst/>
              </a:rPr>
              <a:t>2</a:t>
            </a:r>
            <a:r>
              <a:rPr lang="en-US" sz="1800" b="1" i="0" baseline="30000" dirty="0" smtClean="0">
                <a:solidFill>
                  <a:schemeClr val="tx1"/>
                </a:solidFill>
                <a:effectLst/>
              </a:rPr>
              <a:t>nd</a:t>
            </a:r>
            <a:r>
              <a:rPr lang="en-US" sz="1800" b="1" i="0" baseline="0" dirty="0" smtClean="0">
                <a:solidFill>
                  <a:schemeClr val="tx1"/>
                </a:solidFill>
                <a:effectLst/>
              </a:rPr>
              <a:t> Basemen</a:t>
            </a:r>
            <a:endParaRPr lang="en-US" dirty="0">
              <a:solidFill>
                <a:schemeClr val="tx1"/>
              </a:solidFill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Sheet1!$A$2:$A$27</c:f>
              <c:strCache>
                <c:ptCount val="26"/>
                <c:pt idx="0">
                  <c:v>Aaron Hill</c:v>
                </c:pt>
                <c:pt idx="1">
                  <c:v>Adam Rosales</c:v>
                </c:pt>
                <c:pt idx="2">
                  <c:v>Ben Zobrist</c:v>
                </c:pt>
                <c:pt idx="3">
                  <c:v>Brandon Phillips</c:v>
                </c:pt>
                <c:pt idx="4">
                  <c:v>Brian Roberts</c:v>
                </c:pt>
                <c:pt idx="5">
                  <c:v>Chase Utley</c:v>
                </c:pt>
                <c:pt idx="6">
                  <c:v>Dan Uggla</c:v>
                </c:pt>
                <c:pt idx="7">
                  <c:v>Daniel Descalso</c:v>
                </c:pt>
                <c:pt idx="8">
                  <c:v>Daniel Murphy</c:v>
                </c:pt>
                <c:pt idx="9">
                  <c:v>Dustin Pedroia</c:v>
                </c:pt>
                <c:pt idx="10">
                  <c:v>Emilio Bonifacio</c:v>
                </c:pt>
                <c:pt idx="11">
                  <c:v>Gordon Beckham</c:v>
                </c:pt>
                <c:pt idx="12">
                  <c:v>Howie Kendrick</c:v>
                </c:pt>
                <c:pt idx="13">
                  <c:v>Ian Kinsler</c:v>
                </c:pt>
                <c:pt idx="14">
                  <c:v>Jed Lowrie</c:v>
                </c:pt>
                <c:pt idx="15">
                  <c:v>Jeff Baker</c:v>
                </c:pt>
                <c:pt idx="16">
                  <c:v>Jose Altuve</c:v>
                </c:pt>
                <c:pt idx="17">
                  <c:v>Kelly Johnson</c:v>
                </c:pt>
                <c:pt idx="18">
                  <c:v>Maicer Izturis</c:v>
                </c:pt>
                <c:pt idx="19">
                  <c:v>Mark Ellis</c:v>
                </c:pt>
                <c:pt idx="20">
                  <c:v>Neil Walker</c:v>
                </c:pt>
                <c:pt idx="21">
                  <c:v>Omar Infante</c:v>
                </c:pt>
                <c:pt idx="22">
                  <c:v>Rickie Weeks</c:v>
                </c:pt>
                <c:pt idx="23">
                  <c:v>Robert Andino</c:v>
                </c:pt>
                <c:pt idx="24">
                  <c:v>Robinson Cano</c:v>
                </c:pt>
                <c:pt idx="25">
                  <c:v>Sean Rodriguez</c:v>
                </c:pt>
              </c:strCache>
            </c:strRef>
          </c:xVal>
          <c:yVal>
            <c:numRef>
              <c:f>Sheet1!$B$2:$B$27</c:f>
              <c:numCache>
                <c:formatCode>General</c:formatCode>
                <c:ptCount val="26"/>
                <c:pt idx="0">
                  <c:v>0.00265506366808881</c:v>
                </c:pt>
                <c:pt idx="1">
                  <c:v>8.02938965438147E-5</c:v>
                </c:pt>
                <c:pt idx="2">
                  <c:v>0.0170627561468506</c:v>
                </c:pt>
                <c:pt idx="3">
                  <c:v>0.0376768976258161</c:v>
                </c:pt>
                <c:pt idx="4">
                  <c:v>0.00582363002676344</c:v>
                </c:pt>
                <c:pt idx="5">
                  <c:v>0.533188001758587</c:v>
                </c:pt>
                <c:pt idx="6">
                  <c:v>0.00470849917100817</c:v>
                </c:pt>
                <c:pt idx="7">
                  <c:v>0.000584834197351597</c:v>
                </c:pt>
                <c:pt idx="8">
                  <c:v>0.0149544544770366</c:v>
                </c:pt>
                <c:pt idx="9">
                  <c:v>0.0415166863240268</c:v>
                </c:pt>
                <c:pt idx="10">
                  <c:v>0.00150038981804789</c:v>
                </c:pt>
                <c:pt idx="11">
                  <c:v>0.00017669301391586</c:v>
                </c:pt>
                <c:pt idx="12">
                  <c:v>0.016055313050003</c:v>
                </c:pt>
                <c:pt idx="13">
                  <c:v>0.0548969653897294</c:v>
                </c:pt>
                <c:pt idx="14">
                  <c:v>0.00158499407926557</c:v>
                </c:pt>
                <c:pt idx="15">
                  <c:v>0.000487184058778925</c:v>
                </c:pt>
                <c:pt idx="16">
                  <c:v>0.0948795891216949</c:v>
                </c:pt>
                <c:pt idx="17">
                  <c:v>0.0017860909833878</c:v>
                </c:pt>
                <c:pt idx="18">
                  <c:v>0.00243470539414265</c:v>
                </c:pt>
                <c:pt idx="19">
                  <c:v>0.00368354989399889</c:v>
                </c:pt>
                <c:pt idx="20">
                  <c:v>0.00395003305075248</c:v>
                </c:pt>
                <c:pt idx="21">
                  <c:v>0.00430552577893574</c:v>
                </c:pt>
                <c:pt idx="22">
                  <c:v>0.00436398957339226</c:v>
                </c:pt>
                <c:pt idx="23">
                  <c:v>0.00014407315662008</c:v>
                </c:pt>
                <c:pt idx="24">
                  <c:v>0.460451546083538</c:v>
                </c:pt>
                <c:pt idx="25">
                  <c:v>0.000175372109000564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404872"/>
        <c:axId val="-2115900456"/>
      </c:scatterChart>
      <c:valAx>
        <c:axId val="-2115404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5900456"/>
        <c:crosses val="autoZero"/>
        <c:crossBetween val="midCat"/>
      </c:valAx>
      <c:valAx>
        <c:axId val="-211590045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54048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Basemen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Sheet1!$A$2:$A$19</c:f>
              <c:strCache>
                <c:ptCount val="18"/>
                <c:pt idx="0">
                  <c:v>Adrian Beltre</c:v>
                </c:pt>
                <c:pt idx="1">
                  <c:v>Alberto Callaspo</c:v>
                </c:pt>
                <c:pt idx="2">
                  <c:v>Aramis Ramirez</c:v>
                </c:pt>
                <c:pt idx="3">
                  <c:v>Chase Headley</c:v>
                </c:pt>
                <c:pt idx="4">
                  <c:v>Chone Figgins</c:v>
                </c:pt>
                <c:pt idx="5">
                  <c:v>David Freese</c:v>
                </c:pt>
                <c:pt idx="6">
                  <c:v>David Wright</c:v>
                </c:pt>
                <c:pt idx="7">
                  <c:v>Eric Chavez</c:v>
                </c:pt>
                <c:pt idx="8">
                  <c:v>Evan Longoria</c:v>
                </c:pt>
                <c:pt idx="9">
                  <c:v>Josh Donaldson</c:v>
                </c:pt>
                <c:pt idx="10">
                  <c:v>Juan Uribe</c:v>
                </c:pt>
                <c:pt idx="11">
                  <c:v>Justin Turner</c:v>
                </c:pt>
                <c:pt idx="12">
                  <c:v>Luis Valbuena</c:v>
                </c:pt>
                <c:pt idx="13">
                  <c:v>Mark Reynolds</c:v>
                </c:pt>
                <c:pt idx="14">
                  <c:v>Martin Prado</c:v>
                </c:pt>
                <c:pt idx="15">
                  <c:v>Nick Punto</c:v>
                </c:pt>
                <c:pt idx="16">
                  <c:v>Pablo Sandoval</c:v>
                </c:pt>
                <c:pt idx="17">
                  <c:v>Ryan Zimmerman</c:v>
                </c:pt>
              </c:strCache>
            </c:str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0.312545691961859</c:v>
                </c:pt>
                <c:pt idx="1">
                  <c:v>0.000648829361405101</c:v>
                </c:pt>
                <c:pt idx="2">
                  <c:v>0.0507852770129045</c:v>
                </c:pt>
                <c:pt idx="3">
                  <c:v>0.00104971713781452</c:v>
                </c:pt>
                <c:pt idx="4">
                  <c:v>0.00731080074305505</c:v>
                </c:pt>
                <c:pt idx="5">
                  <c:v>0.00281754687874202</c:v>
                </c:pt>
                <c:pt idx="6">
                  <c:v>0.0788509095211572</c:v>
                </c:pt>
                <c:pt idx="7">
                  <c:v>0.00303391664159403</c:v>
                </c:pt>
                <c:pt idx="8">
                  <c:v>0.0060006727784829</c:v>
                </c:pt>
                <c:pt idx="9">
                  <c:v>0.00533255997347039</c:v>
                </c:pt>
                <c:pt idx="10">
                  <c:v>0.000594053636979473</c:v>
                </c:pt>
                <c:pt idx="11">
                  <c:v>0.00263892156830934</c:v>
                </c:pt>
                <c:pt idx="12">
                  <c:v>3.86148481077732E-5</c:v>
                </c:pt>
                <c:pt idx="13">
                  <c:v>0.000800578363659294</c:v>
                </c:pt>
                <c:pt idx="14">
                  <c:v>0.00208339742304606</c:v>
                </c:pt>
                <c:pt idx="15">
                  <c:v>0.000465418964783474</c:v>
                </c:pt>
                <c:pt idx="16">
                  <c:v>0.00165349324818865</c:v>
                </c:pt>
                <c:pt idx="17">
                  <c:v>0.00816369672633668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4874952"/>
        <c:axId val="-2114871944"/>
      </c:scatterChart>
      <c:valAx>
        <c:axId val="-2114874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4871944"/>
        <c:crosses val="autoZero"/>
        <c:crossBetween val="midCat"/>
      </c:valAx>
      <c:valAx>
        <c:axId val="-211487194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4874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Shortstops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Sheet1!$A$2:$A$32</c:f>
              <c:strCache>
                <c:ptCount val="31"/>
                <c:pt idx="0">
                  <c:v>Alcides Escobar</c:v>
                </c:pt>
                <c:pt idx="1">
                  <c:v>Alex Gonzalez</c:v>
                </c:pt>
                <c:pt idx="2">
                  <c:v>Alex Rodriguez</c:v>
                </c:pt>
                <c:pt idx="3">
                  <c:v>Andres Blanco</c:v>
                </c:pt>
                <c:pt idx="4">
                  <c:v>Asdrubal Cabrera</c:v>
                </c:pt>
                <c:pt idx="5">
                  <c:v>Brandon Crawford</c:v>
                </c:pt>
                <c:pt idx="6">
                  <c:v>Brendan Ryan</c:v>
                </c:pt>
                <c:pt idx="7">
                  <c:v>Cliff Pennington</c:v>
                </c:pt>
                <c:pt idx="8">
                  <c:v>Clint Barmes</c:v>
                </c:pt>
                <c:pt idx="9">
                  <c:v>Derek Jeter</c:v>
                </c:pt>
                <c:pt idx="10">
                  <c:v>Eduardo Nunez</c:v>
                </c:pt>
                <c:pt idx="11">
                  <c:v>Elvis Andrus</c:v>
                </c:pt>
                <c:pt idx="12">
                  <c:v>Erick Aybar</c:v>
                </c:pt>
                <c:pt idx="13">
                  <c:v>Hanley Ramirez</c:v>
                </c:pt>
                <c:pt idx="14">
                  <c:v>Ian Desmond</c:v>
                </c:pt>
                <c:pt idx="15">
                  <c:v>J.J. Hardy</c:v>
                </c:pt>
                <c:pt idx="16">
                  <c:v>Jason Bartlett</c:v>
                </c:pt>
                <c:pt idx="17">
                  <c:v>Jhonny Peralta</c:v>
                </c:pt>
                <c:pt idx="18">
                  <c:v>Jimmy Rollins</c:v>
                </c:pt>
                <c:pt idx="19">
                  <c:v>John McDonald</c:v>
                </c:pt>
                <c:pt idx="20">
                  <c:v>Jose Reyes</c:v>
                </c:pt>
                <c:pt idx="21">
                  <c:v>Marco Scutaro</c:v>
                </c:pt>
                <c:pt idx="22">
                  <c:v>Mike Aviles</c:v>
                </c:pt>
                <c:pt idx="23">
                  <c:v>Rafael Furcal</c:v>
                </c:pt>
                <c:pt idx="24">
                  <c:v>Ramon Santiago</c:v>
                </c:pt>
                <c:pt idx="25">
                  <c:v>Ronny Cedeno</c:v>
                </c:pt>
                <c:pt idx="26">
                  <c:v>Starlin Castro</c:v>
                </c:pt>
                <c:pt idx="27">
                  <c:v>Stephen Drew</c:v>
                </c:pt>
                <c:pt idx="28">
                  <c:v>Troy Tulowitzki</c:v>
                </c:pt>
                <c:pt idx="29">
                  <c:v>Willie Bloomquist</c:v>
                </c:pt>
                <c:pt idx="30">
                  <c:v>Yunel Escobar</c:v>
                </c:pt>
              </c:strCache>
            </c:str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0.00675703492010472</c:v>
                </c:pt>
                <c:pt idx="1">
                  <c:v>0.00108568619497958</c:v>
                </c:pt>
                <c:pt idx="2">
                  <c:v>3862.50245075314</c:v>
                </c:pt>
                <c:pt idx="3">
                  <c:v>0.00040355587288566</c:v>
                </c:pt>
                <c:pt idx="4">
                  <c:v>0.0116581165193636</c:v>
                </c:pt>
                <c:pt idx="5">
                  <c:v>0.0030361004590759</c:v>
                </c:pt>
                <c:pt idx="6">
                  <c:v>0.000480657071213052</c:v>
                </c:pt>
                <c:pt idx="7">
                  <c:v>0.00096173305999228</c:v>
                </c:pt>
                <c:pt idx="8">
                  <c:v>0.000380637552862885</c:v>
                </c:pt>
                <c:pt idx="9">
                  <c:v>597.3849466547384</c:v>
                </c:pt>
                <c:pt idx="10">
                  <c:v>0.00247332565801552</c:v>
                </c:pt>
                <c:pt idx="11">
                  <c:v>0.0381355053764892</c:v>
                </c:pt>
                <c:pt idx="12">
                  <c:v>0.00659176286156095</c:v>
                </c:pt>
                <c:pt idx="13">
                  <c:v>0.106683214490431</c:v>
                </c:pt>
                <c:pt idx="14">
                  <c:v>0.0111081216041691</c:v>
                </c:pt>
                <c:pt idx="15">
                  <c:v>0.00403076995414194</c:v>
                </c:pt>
                <c:pt idx="16">
                  <c:v>0.00862738283204776</c:v>
                </c:pt>
                <c:pt idx="17">
                  <c:v>0.014169010103564</c:v>
                </c:pt>
                <c:pt idx="18">
                  <c:v>0.191009715173186</c:v>
                </c:pt>
                <c:pt idx="19">
                  <c:v>0.000213665939359543</c:v>
                </c:pt>
                <c:pt idx="20">
                  <c:v>0.568059607435471</c:v>
                </c:pt>
                <c:pt idx="21">
                  <c:v>0.0132077634583728</c:v>
                </c:pt>
                <c:pt idx="22">
                  <c:v>0.000917852244355825</c:v>
                </c:pt>
                <c:pt idx="23">
                  <c:v>0.14359262665255</c:v>
                </c:pt>
                <c:pt idx="24">
                  <c:v>0.0018542345212095</c:v>
                </c:pt>
                <c:pt idx="25">
                  <c:v>0.000360335872764844</c:v>
                </c:pt>
                <c:pt idx="26">
                  <c:v>0.0168910072645155</c:v>
                </c:pt>
                <c:pt idx="27">
                  <c:v>0.00207972680673295</c:v>
                </c:pt>
                <c:pt idx="28">
                  <c:v>0.148532563286419</c:v>
                </c:pt>
                <c:pt idx="29">
                  <c:v>0.00412547803998432</c:v>
                </c:pt>
                <c:pt idx="30">
                  <c:v>0.0126828971937796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052104"/>
        <c:axId val="2063649848"/>
      </c:scatterChart>
      <c:valAx>
        <c:axId val="2064052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3649848"/>
        <c:crosses val="autoZero"/>
        <c:crossBetween val="midCat"/>
      </c:valAx>
      <c:valAx>
        <c:axId val="206364984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640521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Shortstops*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Sheet1!$A$2:$A$31</c:f>
              <c:strCache>
                <c:ptCount val="30"/>
                <c:pt idx="0">
                  <c:v>Alcides Escobar</c:v>
                </c:pt>
                <c:pt idx="1">
                  <c:v>Alex Gonzalez</c:v>
                </c:pt>
                <c:pt idx="2">
                  <c:v>Andres Blanco</c:v>
                </c:pt>
                <c:pt idx="3">
                  <c:v>Asdrubal Cabrera</c:v>
                </c:pt>
                <c:pt idx="4">
                  <c:v>Brandon Crawford</c:v>
                </c:pt>
                <c:pt idx="5">
                  <c:v>Brendan Ryan</c:v>
                </c:pt>
                <c:pt idx="6">
                  <c:v>Cliff Pennington</c:v>
                </c:pt>
                <c:pt idx="7">
                  <c:v>Clint Barmes</c:v>
                </c:pt>
                <c:pt idx="8">
                  <c:v>Derek Jeter</c:v>
                </c:pt>
                <c:pt idx="9">
                  <c:v>Eduardo Nunez</c:v>
                </c:pt>
                <c:pt idx="10">
                  <c:v>Elvis Andrus</c:v>
                </c:pt>
                <c:pt idx="11">
                  <c:v>Erick Aybar</c:v>
                </c:pt>
                <c:pt idx="12">
                  <c:v>Hanley Ramirez</c:v>
                </c:pt>
                <c:pt idx="13">
                  <c:v>Ian Desmond</c:v>
                </c:pt>
                <c:pt idx="14">
                  <c:v>J.J. Hardy</c:v>
                </c:pt>
                <c:pt idx="15">
                  <c:v>Jason Bartlett</c:v>
                </c:pt>
                <c:pt idx="16">
                  <c:v>Jhonny Peralta</c:v>
                </c:pt>
                <c:pt idx="17">
                  <c:v>Jimmy Rollins</c:v>
                </c:pt>
                <c:pt idx="18">
                  <c:v>John McDonald</c:v>
                </c:pt>
                <c:pt idx="19">
                  <c:v>Jose Reyes</c:v>
                </c:pt>
                <c:pt idx="20">
                  <c:v>Marco Scutaro</c:v>
                </c:pt>
                <c:pt idx="21">
                  <c:v>Mike Aviles</c:v>
                </c:pt>
                <c:pt idx="22">
                  <c:v>Rafael Furcal</c:v>
                </c:pt>
                <c:pt idx="23">
                  <c:v>Ramon Santiago</c:v>
                </c:pt>
                <c:pt idx="24">
                  <c:v>Ronny Cedeno</c:v>
                </c:pt>
                <c:pt idx="25">
                  <c:v>Starlin Castro</c:v>
                </c:pt>
                <c:pt idx="26">
                  <c:v>Stephen Drew</c:v>
                </c:pt>
                <c:pt idx="27">
                  <c:v>Troy Tulowitzki</c:v>
                </c:pt>
                <c:pt idx="28">
                  <c:v>Willie Bloomquist</c:v>
                </c:pt>
                <c:pt idx="29">
                  <c:v>Yunel Escobar</c:v>
                </c:pt>
              </c:strCache>
            </c:str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0.00675703492010472</c:v>
                </c:pt>
                <c:pt idx="1">
                  <c:v>0.00108568619497958</c:v>
                </c:pt>
                <c:pt idx="2">
                  <c:v>0.00040355587288566</c:v>
                </c:pt>
                <c:pt idx="3">
                  <c:v>0.0116581165193636</c:v>
                </c:pt>
                <c:pt idx="4">
                  <c:v>0.0030361004590759</c:v>
                </c:pt>
                <c:pt idx="5">
                  <c:v>0.000480657071213052</c:v>
                </c:pt>
                <c:pt idx="6">
                  <c:v>0.00096173305999228</c:v>
                </c:pt>
                <c:pt idx="7">
                  <c:v>0.000380637552862885</c:v>
                </c:pt>
                <c:pt idx="8">
                  <c:v>597.3849466547384</c:v>
                </c:pt>
                <c:pt idx="9">
                  <c:v>0.00247332565801552</c:v>
                </c:pt>
                <c:pt idx="10">
                  <c:v>0.0381355053764892</c:v>
                </c:pt>
                <c:pt idx="11">
                  <c:v>0.00659176286156095</c:v>
                </c:pt>
                <c:pt idx="12">
                  <c:v>0.106683214490431</c:v>
                </c:pt>
                <c:pt idx="13">
                  <c:v>0.0111081216041691</c:v>
                </c:pt>
                <c:pt idx="14">
                  <c:v>0.00403076995414194</c:v>
                </c:pt>
                <c:pt idx="15">
                  <c:v>0.00862738283204776</c:v>
                </c:pt>
                <c:pt idx="16">
                  <c:v>0.014169010103564</c:v>
                </c:pt>
                <c:pt idx="17">
                  <c:v>0.191009715173186</c:v>
                </c:pt>
                <c:pt idx="18">
                  <c:v>0.000213665939359543</c:v>
                </c:pt>
                <c:pt idx="19">
                  <c:v>0.568059607435471</c:v>
                </c:pt>
                <c:pt idx="20">
                  <c:v>0.0132077634583728</c:v>
                </c:pt>
                <c:pt idx="21">
                  <c:v>0.000917852244355825</c:v>
                </c:pt>
                <c:pt idx="22">
                  <c:v>0.14359262665255</c:v>
                </c:pt>
                <c:pt idx="23">
                  <c:v>0.0018542345212095</c:v>
                </c:pt>
                <c:pt idx="24">
                  <c:v>0.000360335872764844</c:v>
                </c:pt>
                <c:pt idx="25">
                  <c:v>0.0168910072645155</c:v>
                </c:pt>
                <c:pt idx="26">
                  <c:v>0.00207972680673295</c:v>
                </c:pt>
                <c:pt idx="27">
                  <c:v>0.148532563286419</c:v>
                </c:pt>
                <c:pt idx="28">
                  <c:v>0.00412547803998432</c:v>
                </c:pt>
                <c:pt idx="29">
                  <c:v>0.0126828971937796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927848"/>
        <c:axId val="-2115382936"/>
      </c:scatterChart>
      <c:valAx>
        <c:axId val="-2115927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5382936"/>
        <c:crosses val="autoZero"/>
        <c:crossBetween val="midCat"/>
      </c:valAx>
      <c:valAx>
        <c:axId val="-211538293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59278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Left</a:t>
            </a:r>
            <a:r>
              <a:rPr lang="en-US" baseline="0" dirty="0" smtClean="0"/>
              <a:t> Fielders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Sheet1!$A$2:$A$26</c:f>
              <c:strCache>
                <c:ptCount val="25"/>
                <c:pt idx="0">
                  <c:v>Adam Dunn</c:v>
                </c:pt>
                <c:pt idx="1">
                  <c:v>Alex Gordon</c:v>
                </c:pt>
                <c:pt idx="2">
                  <c:v>Alfonso Soriano</c:v>
                </c:pt>
                <c:pt idx="3">
                  <c:v>Brett Gardner</c:v>
                </c:pt>
                <c:pt idx="4">
                  <c:v>Carl Crawford</c:v>
                </c:pt>
                <c:pt idx="5">
                  <c:v>Carlos Gonzalez</c:v>
                </c:pt>
                <c:pt idx="6">
                  <c:v>David Murphy</c:v>
                </c:pt>
                <c:pt idx="7">
                  <c:v>Delmon Young</c:v>
                </c:pt>
                <c:pt idx="8">
                  <c:v>Eric Young Jr.</c:v>
                </c:pt>
                <c:pt idx="9">
                  <c:v>Gerardo Parra</c:v>
                </c:pt>
                <c:pt idx="10">
                  <c:v>Jason Kubel</c:v>
                </c:pt>
                <c:pt idx="11">
                  <c:v>Jonny Gomes</c:v>
                </c:pt>
                <c:pt idx="12">
                  <c:v>Josh Willingham</c:v>
                </c:pt>
                <c:pt idx="13">
                  <c:v>Justin Upton</c:v>
                </c:pt>
                <c:pt idx="14">
                  <c:v>Matt Holliday</c:v>
                </c:pt>
                <c:pt idx="15">
                  <c:v>Melky Cabrera</c:v>
                </c:pt>
                <c:pt idx="16">
                  <c:v>Michael Brantley</c:v>
                </c:pt>
                <c:pt idx="17">
                  <c:v>Mike Morse</c:v>
                </c:pt>
                <c:pt idx="18">
                  <c:v>Raul Ibanez</c:v>
                </c:pt>
                <c:pt idx="19">
                  <c:v>Reed Johnson</c:v>
                </c:pt>
                <c:pt idx="20">
                  <c:v>Ryan Braun</c:v>
                </c:pt>
                <c:pt idx="21">
                  <c:v>Ryan Raburn</c:v>
                </c:pt>
                <c:pt idx="22">
                  <c:v>Scott Hairston</c:v>
                </c:pt>
                <c:pt idx="23">
                  <c:v>Seth Smith</c:v>
                </c:pt>
                <c:pt idx="24">
                  <c:v>Skip Schumaker</c:v>
                </c:pt>
              </c:strCache>
            </c:str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0.001749057644668</c:v>
                </c:pt>
                <c:pt idx="1">
                  <c:v>0.000665281420873697</c:v>
                </c:pt>
                <c:pt idx="2">
                  <c:v>0.00453006619236881</c:v>
                </c:pt>
                <c:pt idx="3">
                  <c:v>0.00339189230780069</c:v>
                </c:pt>
                <c:pt idx="4">
                  <c:v>0.0977999888401761</c:v>
                </c:pt>
                <c:pt idx="5">
                  <c:v>0.00356801401293854</c:v>
                </c:pt>
                <c:pt idx="6">
                  <c:v>0.000167762881626628</c:v>
                </c:pt>
                <c:pt idx="7">
                  <c:v>0.000303385829425569</c:v>
                </c:pt>
                <c:pt idx="8">
                  <c:v>9.35992092836182E-5</c:v>
                </c:pt>
                <c:pt idx="9">
                  <c:v>0.000290475107306525</c:v>
                </c:pt>
                <c:pt idx="10">
                  <c:v>0.000207005478311118</c:v>
                </c:pt>
                <c:pt idx="11">
                  <c:v>0.000136149737831514</c:v>
                </c:pt>
                <c:pt idx="12">
                  <c:v>0.000373765005331553</c:v>
                </c:pt>
                <c:pt idx="13">
                  <c:v>0.00462980843300905</c:v>
                </c:pt>
                <c:pt idx="14">
                  <c:v>0.110334315796481</c:v>
                </c:pt>
                <c:pt idx="15">
                  <c:v>0.00298485534497414</c:v>
                </c:pt>
                <c:pt idx="16">
                  <c:v>0.00409060088436823</c:v>
                </c:pt>
                <c:pt idx="17">
                  <c:v>0.000100939137704369</c:v>
                </c:pt>
                <c:pt idx="18">
                  <c:v>0.00588511061403942</c:v>
                </c:pt>
                <c:pt idx="19">
                  <c:v>0.000391927791687281</c:v>
                </c:pt>
                <c:pt idx="20">
                  <c:v>0.0621567117645919</c:v>
                </c:pt>
                <c:pt idx="21">
                  <c:v>4.10376096216324E-5</c:v>
                </c:pt>
                <c:pt idx="22">
                  <c:v>1.14973114419291E-5</c:v>
                </c:pt>
                <c:pt idx="23">
                  <c:v>0.000187703739267284</c:v>
                </c:pt>
                <c:pt idx="24">
                  <c:v>0.000328332317849908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046616"/>
        <c:axId val="-2115051224"/>
      </c:scatterChart>
      <c:valAx>
        <c:axId val="-2115046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5051224"/>
        <c:crosses val="autoZero"/>
        <c:crossBetween val="midCat"/>
      </c:valAx>
      <c:valAx>
        <c:axId val="-211505122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150466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Center Fielders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Sheet1!$A$2:$A$34</c:f>
              <c:strCache>
                <c:ptCount val="33"/>
                <c:pt idx="0">
                  <c:v>Carlos Beltran</c:v>
                </c:pt>
                <c:pt idx="1">
                  <c:v>Mike Trout</c:v>
                </c:pt>
                <c:pt idx="2">
                  <c:v>Torii Hunter</c:v>
                </c:pt>
                <c:pt idx="3">
                  <c:v>Andrew McCutchen</c:v>
                </c:pt>
                <c:pt idx="4">
                  <c:v>Adam Jones</c:v>
                </c:pt>
                <c:pt idx="5">
                  <c:v>Curtis Granderson</c:v>
                </c:pt>
                <c:pt idx="6">
                  <c:v>Matt Kemp</c:v>
                </c:pt>
                <c:pt idx="7">
                  <c:v>Shane Victorino</c:v>
                </c:pt>
                <c:pt idx="8">
                  <c:v>Jacoby Ellsbury</c:v>
                </c:pt>
                <c:pt idx="9">
                  <c:v>Denard Span</c:v>
                </c:pt>
                <c:pt idx="10">
                  <c:v>Michael Bourn</c:v>
                </c:pt>
                <c:pt idx="11">
                  <c:v>Lorenzo Cain</c:v>
                </c:pt>
                <c:pt idx="12">
                  <c:v>Dexter Fowler</c:v>
                </c:pt>
                <c:pt idx="13">
                  <c:v>Jon Jay</c:v>
                </c:pt>
                <c:pt idx="14">
                  <c:v>Coco Crisp</c:v>
                </c:pt>
                <c:pt idx="15">
                  <c:v>Marlon Byrd</c:v>
                </c:pt>
                <c:pt idx="16">
                  <c:v>David DeJesus</c:v>
                </c:pt>
                <c:pt idx="17">
                  <c:v>Grady Sizemore</c:v>
                </c:pt>
                <c:pt idx="18">
                  <c:v>Angel Pagan</c:v>
                </c:pt>
                <c:pt idx="19">
                  <c:v>Carlos Gomez</c:v>
                </c:pt>
                <c:pt idx="20">
                  <c:v>Gregor Blanco</c:v>
                </c:pt>
                <c:pt idx="21">
                  <c:v>Jarrod Dyson</c:v>
                </c:pt>
                <c:pt idx="22">
                  <c:v>Craig Gentry</c:v>
                </c:pt>
                <c:pt idx="23">
                  <c:v>Cameron Maybin</c:v>
                </c:pt>
                <c:pt idx="24">
                  <c:v>Rajai Davis</c:v>
                </c:pt>
                <c:pt idx="25">
                  <c:v>Endy Chavez</c:v>
                </c:pt>
                <c:pt idx="26">
                  <c:v>Nate McLouth</c:v>
                </c:pt>
                <c:pt idx="27">
                  <c:v>Alejandro De Aza</c:v>
                </c:pt>
                <c:pt idx="28">
                  <c:v>Melvin Upton Jr.</c:v>
                </c:pt>
                <c:pt idx="29">
                  <c:v>Franklin Gutierrez</c:v>
                </c:pt>
                <c:pt idx="30">
                  <c:v>Colby Rasmus</c:v>
                </c:pt>
                <c:pt idx="31">
                  <c:v>Chris Young</c:v>
                </c:pt>
                <c:pt idx="32">
                  <c:v>Peter Bourjos</c:v>
                </c:pt>
              </c:strCache>
            </c:strRef>
          </c:xVal>
          <c:yVal>
            <c:numRef>
              <c:f>Sheet1!$B$2:$B$34</c:f>
              <c:numCache>
                <c:formatCode>General</c:formatCode>
                <c:ptCount val="33"/>
                <c:pt idx="0">
                  <c:v>3.269058095506985</c:v>
                </c:pt>
                <c:pt idx="1">
                  <c:v>0.445722002230565</c:v>
                </c:pt>
                <c:pt idx="2">
                  <c:v>0.0457978665304764</c:v>
                </c:pt>
                <c:pt idx="3">
                  <c:v>0.0234754761564658</c:v>
                </c:pt>
                <c:pt idx="4">
                  <c:v>0.0181580432308642</c:v>
                </c:pt>
                <c:pt idx="5">
                  <c:v>0.0169219044135241</c:v>
                </c:pt>
                <c:pt idx="6">
                  <c:v>0.0167247151987027</c:v>
                </c:pt>
                <c:pt idx="7">
                  <c:v>0.0090242138797398</c:v>
                </c:pt>
                <c:pt idx="8">
                  <c:v>0.00734410801085256</c:v>
                </c:pt>
                <c:pt idx="9">
                  <c:v>0.004747745604416</c:v>
                </c:pt>
                <c:pt idx="10">
                  <c:v>0.00379782585686608</c:v>
                </c:pt>
                <c:pt idx="11">
                  <c:v>0.00368260519737913</c:v>
                </c:pt>
                <c:pt idx="12">
                  <c:v>0.00265234936358805</c:v>
                </c:pt>
                <c:pt idx="13">
                  <c:v>0.00227111695109427</c:v>
                </c:pt>
                <c:pt idx="14">
                  <c:v>0.00190665628445171</c:v>
                </c:pt>
                <c:pt idx="15">
                  <c:v>0.00189771300457909</c:v>
                </c:pt>
                <c:pt idx="16">
                  <c:v>0.00175177791431772</c:v>
                </c:pt>
                <c:pt idx="17">
                  <c:v>0.00159121612033395</c:v>
                </c:pt>
                <c:pt idx="18">
                  <c:v>0.00133831045438802</c:v>
                </c:pt>
                <c:pt idx="19">
                  <c:v>0.000775479099847583</c:v>
                </c:pt>
                <c:pt idx="20">
                  <c:v>0.000726724312215266</c:v>
                </c:pt>
                <c:pt idx="21">
                  <c:v>0.000658098558787059</c:v>
                </c:pt>
                <c:pt idx="22">
                  <c:v>0.000613378722830875</c:v>
                </c:pt>
                <c:pt idx="23">
                  <c:v>0.00049001583950777</c:v>
                </c:pt>
                <c:pt idx="24">
                  <c:v>0.000413965645611856</c:v>
                </c:pt>
                <c:pt idx="25">
                  <c:v>0.000316308885725204</c:v>
                </c:pt>
                <c:pt idx="26">
                  <c:v>0.000255325616840696</c:v>
                </c:pt>
                <c:pt idx="27">
                  <c:v>0.000215336367074017</c:v>
                </c:pt>
                <c:pt idx="28">
                  <c:v>0.000204060368951449</c:v>
                </c:pt>
                <c:pt idx="29">
                  <c:v>0.000144333979956615</c:v>
                </c:pt>
                <c:pt idx="30">
                  <c:v>0.000108418552687562</c:v>
                </c:pt>
                <c:pt idx="31">
                  <c:v>7.72947473067467E-5</c:v>
                </c:pt>
                <c:pt idx="32">
                  <c:v>4.15426805151854E-5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200872"/>
        <c:axId val="2064176904"/>
      </c:scatterChart>
      <c:valAx>
        <c:axId val="2064200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4176904"/>
        <c:crosses val="autoZero"/>
        <c:crossBetween val="midCat"/>
      </c:valAx>
      <c:valAx>
        <c:axId val="206417690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642008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Center </a:t>
            </a:r>
            <a:r>
              <a:rPr lang="en-US" dirty="0" smtClean="0"/>
              <a:t>Fielders*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>
              <a:noFill/>
            </a:ln>
          </c:spPr>
          <c:xVal>
            <c:strRef>
              <c:f>Sheet1!$A$2:$A$33</c:f>
              <c:strCache>
                <c:ptCount val="32"/>
                <c:pt idx="0">
                  <c:v>Adam Jones</c:v>
                </c:pt>
                <c:pt idx="1">
                  <c:v>Alejandro De Aza</c:v>
                </c:pt>
                <c:pt idx="2">
                  <c:v>Andrew McCutchen</c:v>
                </c:pt>
                <c:pt idx="3">
                  <c:v>Angel Pagan</c:v>
                </c:pt>
                <c:pt idx="4">
                  <c:v>Cameron Maybin</c:v>
                </c:pt>
                <c:pt idx="5">
                  <c:v>Carlos Gomez</c:v>
                </c:pt>
                <c:pt idx="6">
                  <c:v>Chris Young</c:v>
                </c:pt>
                <c:pt idx="7">
                  <c:v>Coco Crisp</c:v>
                </c:pt>
                <c:pt idx="8">
                  <c:v>Colby Rasmus</c:v>
                </c:pt>
                <c:pt idx="9">
                  <c:v>Craig Gentry</c:v>
                </c:pt>
                <c:pt idx="10">
                  <c:v>Curtis Granderson</c:v>
                </c:pt>
                <c:pt idx="11">
                  <c:v>David DeJesus</c:v>
                </c:pt>
                <c:pt idx="12">
                  <c:v>Denard Span</c:v>
                </c:pt>
                <c:pt idx="13">
                  <c:v>Dexter Fowler</c:v>
                </c:pt>
                <c:pt idx="14">
                  <c:v>Endy Chavez</c:v>
                </c:pt>
                <c:pt idx="15">
                  <c:v>Franklin Gutierrez</c:v>
                </c:pt>
                <c:pt idx="16">
                  <c:v>Grady Sizemore</c:v>
                </c:pt>
                <c:pt idx="17">
                  <c:v>Gregor Blanco</c:v>
                </c:pt>
                <c:pt idx="18">
                  <c:v>Jacoby Ellsbury</c:v>
                </c:pt>
                <c:pt idx="19">
                  <c:v>Jarrod Dyson</c:v>
                </c:pt>
                <c:pt idx="20">
                  <c:v>Jon Jay</c:v>
                </c:pt>
                <c:pt idx="21">
                  <c:v>Lorenzo Cain</c:v>
                </c:pt>
                <c:pt idx="22">
                  <c:v>Marlon Byrd</c:v>
                </c:pt>
                <c:pt idx="23">
                  <c:v>Matt Kemp</c:v>
                </c:pt>
                <c:pt idx="24">
                  <c:v>Melvin Upton Jr.</c:v>
                </c:pt>
                <c:pt idx="25">
                  <c:v>Michael Bourn</c:v>
                </c:pt>
                <c:pt idx="26">
                  <c:v>Mike Trout</c:v>
                </c:pt>
                <c:pt idx="27">
                  <c:v>Nate McLouth</c:v>
                </c:pt>
                <c:pt idx="28">
                  <c:v>Peter Bourjos</c:v>
                </c:pt>
                <c:pt idx="29">
                  <c:v>Rajai Davis</c:v>
                </c:pt>
                <c:pt idx="30">
                  <c:v>Shane Victorino</c:v>
                </c:pt>
                <c:pt idx="31">
                  <c:v>Torii Hunter</c:v>
                </c:pt>
              </c:strCache>
            </c:strRef>
          </c:xVal>
          <c:yVal>
            <c:numRef>
              <c:f>Sheet1!$B$2:$B$33</c:f>
              <c:numCache>
                <c:formatCode>General</c:formatCode>
                <c:ptCount val="32"/>
                <c:pt idx="0">
                  <c:v>0.0181580432308642</c:v>
                </c:pt>
                <c:pt idx="1">
                  <c:v>0.000215336367074017</c:v>
                </c:pt>
                <c:pt idx="2">
                  <c:v>0.0234754761564658</c:v>
                </c:pt>
                <c:pt idx="3">
                  <c:v>0.00133831045438802</c:v>
                </c:pt>
                <c:pt idx="4">
                  <c:v>0.00049001583950777</c:v>
                </c:pt>
                <c:pt idx="5">
                  <c:v>0.000775479099847583</c:v>
                </c:pt>
                <c:pt idx="6">
                  <c:v>7.72947473067467E-5</c:v>
                </c:pt>
                <c:pt idx="7">
                  <c:v>0.00190665628445171</c:v>
                </c:pt>
                <c:pt idx="8">
                  <c:v>0.000108418552687562</c:v>
                </c:pt>
                <c:pt idx="9">
                  <c:v>0.000613378722830875</c:v>
                </c:pt>
                <c:pt idx="10">
                  <c:v>0.0169219044135241</c:v>
                </c:pt>
                <c:pt idx="11">
                  <c:v>0.00175177791431772</c:v>
                </c:pt>
                <c:pt idx="12">
                  <c:v>0.004747745604416</c:v>
                </c:pt>
                <c:pt idx="13">
                  <c:v>0.00265234936358805</c:v>
                </c:pt>
                <c:pt idx="14">
                  <c:v>0.000316308885725204</c:v>
                </c:pt>
                <c:pt idx="15">
                  <c:v>0.000144333979956615</c:v>
                </c:pt>
                <c:pt idx="16">
                  <c:v>0.00159121612033395</c:v>
                </c:pt>
                <c:pt idx="17">
                  <c:v>0.000726724312215266</c:v>
                </c:pt>
                <c:pt idx="18">
                  <c:v>0.00734410801085256</c:v>
                </c:pt>
                <c:pt idx="19">
                  <c:v>0.000658098558787059</c:v>
                </c:pt>
                <c:pt idx="20">
                  <c:v>0.00227111695109427</c:v>
                </c:pt>
                <c:pt idx="21">
                  <c:v>0.00368260519737913</c:v>
                </c:pt>
                <c:pt idx="22">
                  <c:v>0.00189771300457909</c:v>
                </c:pt>
                <c:pt idx="23">
                  <c:v>0.0167247151987027</c:v>
                </c:pt>
                <c:pt idx="24">
                  <c:v>0.000204060368951449</c:v>
                </c:pt>
                <c:pt idx="25">
                  <c:v>0.00379782585686608</c:v>
                </c:pt>
                <c:pt idx="26">
                  <c:v>0.445722002230565</c:v>
                </c:pt>
                <c:pt idx="27">
                  <c:v>0.000255325616840696</c:v>
                </c:pt>
                <c:pt idx="28">
                  <c:v>4.15426805151854E-5</c:v>
                </c:pt>
                <c:pt idx="29">
                  <c:v>0.000413965645611856</c:v>
                </c:pt>
                <c:pt idx="30">
                  <c:v>0.0090242138797398</c:v>
                </c:pt>
                <c:pt idx="31">
                  <c:v>0.0457978665304764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6717256"/>
        <c:axId val="-2136350984"/>
      </c:scatterChart>
      <c:valAx>
        <c:axId val="-2136717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36350984"/>
        <c:crosses val="autoZero"/>
        <c:crossBetween val="midCat"/>
      </c:valAx>
      <c:valAx>
        <c:axId val="-213635098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3671725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0.42573</cdr:x>
      <cdr:y>0.28041</cdr:y>
    </cdr:from>
    <cdr:to>
      <cdr:x>0.57573</cdr:x>
      <cdr:y>0.50541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95239" y="113959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Joe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Mauer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0.42242</cdr:x>
      <cdr:y>0.18018</cdr:y>
    </cdr:from>
    <cdr:to>
      <cdr:x>0.57242</cdr:x>
      <cdr:y>0.40518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75092" y="73224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Joe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Mauer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0.12967</cdr:x>
      <cdr:y>0.27835</cdr:y>
    </cdr:from>
    <cdr:to>
      <cdr:x>0.27967</cdr:x>
      <cdr:y>0.50335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90471" y="113123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Albert </a:t>
          </a:r>
        </a:p>
        <a:p xmlns:a="http://schemas.openxmlformats.org/drawingml/2006/main">
          <a:pPr algn="ctr"/>
          <a:r>
            <a:rPr lang="en-US" sz="1800" b="1" dirty="0">
              <a:solidFill>
                <a:srgbClr val="3366FF"/>
              </a:solidFill>
            </a:rPr>
            <a:t>P</a:t>
          </a:r>
          <a:r>
            <a:rPr lang="en-US" sz="1800" b="1" dirty="0" smtClean="0">
              <a:solidFill>
                <a:srgbClr val="3366FF"/>
              </a:solidFill>
            </a:rPr>
            <a:t>ujols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0.22732</cdr:x>
      <cdr:y>0.12862</cdr:y>
    </cdr:from>
    <cdr:to>
      <cdr:x>0.37732</cdr:x>
      <cdr:y>0.35362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85724" y="52272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Chase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Utley</a:t>
          </a:r>
          <a:endParaRPr lang="en-US" sz="1800" b="1" dirty="0">
            <a:solidFill>
              <a:srgbClr val="3366FF"/>
            </a:solidFill>
          </a:endParaRPr>
        </a:p>
      </cdr:txBody>
    </cdr:sp>
  </cdr:relSizeAnchor>
  <cdr:relSizeAnchor xmlns:cdr="http://schemas.openxmlformats.org/drawingml/2006/chartDrawing">
    <cdr:from>
      <cdr:x>0.82295</cdr:x>
      <cdr:y>0.15736</cdr:y>
    </cdr:from>
    <cdr:to>
      <cdr:x>0.97295</cdr:x>
      <cdr:y>0.38236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016703" y="63950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Robinson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Cano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0.09087</cdr:x>
      <cdr:y>0.16778</cdr:y>
    </cdr:from>
    <cdr:to>
      <cdr:x>0.24087</cdr:x>
      <cdr:y>0.39278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53940" y="68187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Adrian </a:t>
          </a:r>
        </a:p>
        <a:p xmlns:a="http://schemas.openxmlformats.org/drawingml/2006/main">
          <a:pPr algn="ctr"/>
          <a:r>
            <a:rPr lang="en-US" sz="1800" b="1" dirty="0" err="1" smtClean="0">
              <a:solidFill>
                <a:srgbClr val="3366FF"/>
              </a:solidFill>
            </a:rPr>
            <a:t>Beltre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0.12414</cdr:x>
      <cdr:y>0.23874</cdr:y>
    </cdr:from>
    <cdr:to>
      <cdr:x>0.27414</cdr:x>
      <cdr:y>0.46374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56774" y="97025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Alex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Rodriguez</a:t>
          </a:r>
          <a:endParaRPr lang="en-US" sz="1800" b="1" dirty="0">
            <a:solidFill>
              <a:srgbClr val="3366FF"/>
            </a:solidFill>
          </a:endParaRPr>
        </a:p>
      </cdr:txBody>
    </cdr:sp>
  </cdr:relSizeAnchor>
  <cdr:relSizeAnchor xmlns:cdr="http://schemas.openxmlformats.org/drawingml/2006/chartDrawing">
    <cdr:from>
      <cdr:x>0.32097</cdr:x>
      <cdr:y>0.775</cdr:y>
    </cdr:from>
    <cdr:to>
      <cdr:x>0.47097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56621" y="31496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Derek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Jeter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0.06139</cdr:x>
      <cdr:y>0.16978</cdr:y>
    </cdr:from>
    <cdr:to>
      <cdr:x>0.21139</cdr:x>
      <cdr:y>0.39478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74259" y="68999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Derek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Jeter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0.02956</cdr:x>
      <cdr:y>0.12565</cdr:y>
    </cdr:from>
    <cdr:to>
      <cdr:x>0.17956</cdr:x>
      <cdr:y>0.35065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0216" y="51064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Carlos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Beltran</a:t>
          </a:r>
          <a:endParaRPr lang="en-US" sz="1800" b="1" dirty="0">
            <a:solidFill>
              <a:srgbClr val="3366FF"/>
            </a:solidFill>
          </a:endParaRPr>
        </a:p>
      </cdr:txBody>
    </cdr:sp>
  </cdr:relSizeAnchor>
  <cdr:relSizeAnchor xmlns:cdr="http://schemas.openxmlformats.org/drawingml/2006/chartDrawing">
    <cdr:from>
      <cdr:x>0.63906</cdr:x>
      <cdr:y>0.75409</cdr:y>
    </cdr:from>
    <cdr:to>
      <cdr:x>0.77444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895699" y="3064622"/>
          <a:ext cx="825276" cy="9993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Mike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Trout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0.61757</cdr:x>
      <cdr:y>0.15868</cdr:y>
    </cdr:from>
    <cdr:to>
      <cdr:x>0.75295</cdr:x>
      <cdr:y>0.40459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764685" y="644861"/>
          <a:ext cx="825276" cy="9993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Mike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Trout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0.28089</cdr:x>
      <cdr:y>0.27743</cdr:y>
    </cdr:from>
    <cdr:to>
      <cdr:x>0.43089</cdr:x>
      <cdr:y>0.50243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12297" y="112749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Ichiro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Suzuki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0.12967</cdr:x>
      <cdr:y>0.27835</cdr:y>
    </cdr:from>
    <cdr:to>
      <cdr:x>0.27967</cdr:x>
      <cdr:y>0.50335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90471" y="113123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Albert </a:t>
          </a:r>
        </a:p>
        <a:p xmlns:a="http://schemas.openxmlformats.org/drawingml/2006/main">
          <a:pPr algn="ctr"/>
          <a:r>
            <a:rPr lang="en-US" sz="1800" b="1" dirty="0">
              <a:solidFill>
                <a:srgbClr val="3366FF"/>
              </a:solidFill>
            </a:rPr>
            <a:t>P</a:t>
          </a:r>
          <a:r>
            <a:rPr lang="en-US" sz="1800" b="1" dirty="0" smtClean="0">
              <a:solidFill>
                <a:srgbClr val="3366FF"/>
              </a:solidFill>
            </a:rPr>
            <a:t>ujols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0.22732</cdr:x>
      <cdr:y>0.12862</cdr:y>
    </cdr:from>
    <cdr:to>
      <cdr:x>0.37732</cdr:x>
      <cdr:y>0.35362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85724" y="52272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Chase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Utley</a:t>
          </a:r>
          <a:endParaRPr lang="en-US" sz="1800" b="1" dirty="0">
            <a:solidFill>
              <a:srgbClr val="3366FF"/>
            </a:solidFill>
          </a:endParaRPr>
        </a:p>
      </cdr:txBody>
    </cdr:sp>
  </cdr:relSizeAnchor>
  <cdr:relSizeAnchor xmlns:cdr="http://schemas.openxmlformats.org/drawingml/2006/chartDrawing">
    <cdr:from>
      <cdr:x>0.83287</cdr:x>
      <cdr:y>0.26612</cdr:y>
    </cdr:from>
    <cdr:to>
      <cdr:x>0.98287</cdr:x>
      <cdr:y>0.49112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077193" y="108152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Robinson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Cano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0.08644</cdr:x>
      <cdr:y>0.18815</cdr:y>
    </cdr:from>
    <cdr:to>
      <cdr:x>0.23644</cdr:x>
      <cdr:y>0.41315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26964" y="76463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Adrian </a:t>
          </a:r>
        </a:p>
        <a:p xmlns:a="http://schemas.openxmlformats.org/drawingml/2006/main">
          <a:pPr algn="ctr"/>
          <a:r>
            <a:rPr lang="en-US" sz="1800" b="1" dirty="0" err="1" smtClean="0">
              <a:solidFill>
                <a:srgbClr val="3366FF"/>
              </a:solidFill>
            </a:rPr>
            <a:t>Beltre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0.12414</cdr:x>
      <cdr:y>0.23874</cdr:y>
    </cdr:from>
    <cdr:to>
      <cdr:x>0.27414</cdr:x>
      <cdr:y>0.46374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56774" y="97025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Alex </a:t>
          </a:r>
        </a:p>
        <a:p xmlns:a="http://schemas.openxmlformats.org/drawingml/2006/main">
          <a:pPr algn="ctr"/>
          <a:r>
            <a:rPr lang="en-US" sz="1800" b="1" dirty="0" smtClean="0">
              <a:solidFill>
                <a:srgbClr val="3366FF"/>
              </a:solidFill>
            </a:rPr>
            <a:t>Rodriguez</a:t>
          </a:r>
          <a:endParaRPr lang="en-US" sz="1800" b="1" dirty="0">
            <a:solidFill>
              <a:srgbClr val="3366FF"/>
            </a:solidFill>
          </a:endParaRPr>
        </a:p>
      </cdr:txBody>
    </cdr:sp>
  </cdr:relSizeAnchor>
  <cdr:relSizeAnchor xmlns:cdr="http://schemas.openxmlformats.org/drawingml/2006/chartDrawing">
    <cdr:from>
      <cdr:x>0.32097</cdr:x>
      <cdr:y>0.775</cdr:y>
    </cdr:from>
    <cdr:to>
      <cdr:x>0.47097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56621" y="31496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Derek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Jeter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0.29081</cdr:x>
      <cdr:y>0.18517</cdr:y>
    </cdr:from>
    <cdr:to>
      <cdr:x>0.44081</cdr:x>
      <cdr:y>0.41017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72773" y="75253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Derek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Jeter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0.06263</cdr:x>
      <cdr:y>0.12565</cdr:y>
    </cdr:from>
    <cdr:to>
      <cdr:x>0.21263</cdr:x>
      <cdr:y>0.35065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81821" y="51063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Carlos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Beltran</a:t>
          </a:r>
          <a:endParaRPr lang="en-US" sz="1800" b="1" dirty="0">
            <a:solidFill>
              <a:srgbClr val="3366FF"/>
            </a:solidFill>
          </a:endParaRPr>
        </a:p>
      </cdr:txBody>
    </cdr:sp>
  </cdr:relSizeAnchor>
  <cdr:relSizeAnchor xmlns:cdr="http://schemas.openxmlformats.org/drawingml/2006/chartDrawing">
    <cdr:from>
      <cdr:x>0.09676</cdr:x>
      <cdr:y>0.75409</cdr:y>
    </cdr:from>
    <cdr:to>
      <cdr:x>0.23214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89861" y="3064631"/>
          <a:ext cx="825282" cy="9993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Mike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Trout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0.59081</cdr:x>
      <cdr:y>0.1529</cdr:y>
    </cdr:from>
    <cdr:to>
      <cdr:x>0.72619</cdr:x>
      <cdr:y>0.39881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601563" y="621383"/>
          <a:ext cx="825276" cy="9993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Mike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Trout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0.28089</cdr:x>
      <cdr:y>0.27743</cdr:y>
    </cdr:from>
    <cdr:to>
      <cdr:x>0.43089</cdr:x>
      <cdr:y>0.50243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12297" y="112749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Ichiro </a:t>
          </a:r>
        </a:p>
        <a:p xmlns:a="http://schemas.openxmlformats.org/drawingml/2006/main">
          <a:r>
            <a:rPr lang="en-US" sz="1800" b="1" dirty="0" smtClean="0">
              <a:solidFill>
                <a:srgbClr val="3366FF"/>
              </a:solidFill>
            </a:rPr>
            <a:t>Suzuki</a:t>
          </a:r>
          <a:endParaRPr lang="en-US" sz="1800" b="1" dirty="0">
            <a:solidFill>
              <a:srgbClr val="3366FF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 anchor="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3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0.xml"/><Relationship Id="rId3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6096448_10156169286057204_6550692615304511488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687"/>
            <a:ext cx="9144000" cy="4321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1778" y="-82807"/>
            <a:ext cx="4273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WHO WILL LOGISTICALLY </a:t>
            </a:r>
          </a:p>
          <a:p>
            <a:pPr algn="ctr"/>
            <a:r>
              <a:rPr lang="en-US" sz="2800" b="1" dirty="0" smtClean="0"/>
              <a:t>GET INTO THE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7067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670705" y="482053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9-11-26 at 10.1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3740727" cy="5143500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5314074" y="1512240"/>
            <a:ext cx="225597" cy="250649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5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ASG+R+DBLS+TRPLS+HR+RBI+SB+CS+BB+SO+BA+OBP+SLG+OPSPLUS+PSTN </a:t>
            </a:r>
            <a:r>
              <a:rPr lang="en-US" dirty="0" smtClean="0"/>
              <a:t>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320047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646775" y="483180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9-11-26 at 10.1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0"/>
            <a:ext cx="3857625" cy="5143500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5305721" y="1771242"/>
            <a:ext cx="334210" cy="317489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1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ASG+R+DBLS+TRPLS+RBI+SB+CS+BB+SO+BA+OBP+SLG+OPSPLUS+PSTN </a:t>
            </a:r>
            <a:r>
              <a:rPr lang="en-US" dirty="0" smtClean="0"/>
              <a:t>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17428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716199" y="485702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5983113" y="2568223"/>
            <a:ext cx="324555" cy="29633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9-11-26 at 10.1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0"/>
            <a:ext cx="3697842" cy="5143500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5497895" y="2957642"/>
            <a:ext cx="300791" cy="16709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7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ASG+R+DBLS+TRPLS+RBI+SB+CS+BB+SO+BA+OBP+SLG+PSTN </a:t>
            </a:r>
            <a:r>
              <a:rPr lang="en-US" dirty="0" smtClean="0"/>
              <a:t>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246259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1215842" y="453376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096002" y="2215445"/>
            <a:ext cx="550334" cy="31044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9-11-26 at 10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4725451" cy="5143500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4946434" y="2272538"/>
            <a:ext cx="233945" cy="19216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5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ASG+R+DBLS+TRPLS+RBI+SB+CS+BB+BA+OBP+SLG+</a:t>
            </a:r>
            <a:r>
              <a:rPr lang="en-US" dirty="0" smtClean="0"/>
              <a:t>PSTN,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255645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1160068" y="484432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4"/>
          <p:cNvSpPr/>
          <p:nvPr/>
        </p:nvSpPr>
        <p:spPr>
          <a:xfrm>
            <a:off x="5263945" y="2381152"/>
            <a:ext cx="359285" cy="28406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884335" y="2439443"/>
            <a:ext cx="310443" cy="157001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9-11-26 at 10.2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4832269" cy="5143500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5130265" y="2339183"/>
            <a:ext cx="359285" cy="22577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0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ASG+R+DBLS+TRPLS+RBI+SB+CS+BA+OBP+SLG+PSTN </a:t>
            </a:r>
            <a:r>
              <a:rPr lang="en-US" dirty="0" smtClean="0"/>
              <a:t>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7552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78715_10154985946752451_4699015083558231065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5224" y="2167143"/>
            <a:ext cx="1611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</a:t>
            </a:r>
            <a:r>
              <a:rPr lang="en-US" sz="2400" b="1" baseline="30000" dirty="0" smtClean="0">
                <a:solidFill>
                  <a:schemeClr val="bg1"/>
                </a:solidFill>
              </a:rPr>
              <a:t>st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BASEMAN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9271" y="2554194"/>
            <a:ext cx="208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LEFT FIELDER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5457" y="2332789"/>
            <a:ext cx="1481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CATCHER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2291" y="105361"/>
            <a:ext cx="1460105" cy="120032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226 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PLAYERS 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IN HALL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8828" y="427933"/>
            <a:ext cx="1832353" cy="12003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~1% OF ALL 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PLAYERS IN 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HISTORY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1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252272" y="475895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6305825" y="2496480"/>
            <a:ext cx="437905" cy="33943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9-11-26 at 10.2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0"/>
            <a:ext cx="4581188" cy="5143500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5539676" y="2329380"/>
            <a:ext cx="275730" cy="22722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9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 + R + DBLS + TRPLS + RBI + SB + CS + </a:t>
            </a:r>
            <a:r>
              <a:rPr lang="en-US" dirty="0" smtClean="0"/>
              <a:t>BB </a:t>
            </a:r>
            <a:r>
              <a:rPr lang="en-US" dirty="0"/>
              <a:t>+ OBP + SLG + PSTN </a:t>
            </a:r>
            <a:r>
              <a:rPr lang="en-US" dirty="0" smtClean="0"/>
              <a:t>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5178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255654" y="47940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9-11-26 at 10.3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0"/>
            <a:ext cx="4667559" cy="5143500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3300405" y="2656866"/>
            <a:ext cx="1938464" cy="1357211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ASG+R+DBLS+TRPLS+RBI+SB+CS+BB+BA+OBP+</a:t>
            </a:r>
            <a:r>
              <a:rPr lang="en-US" dirty="0" smtClean="0"/>
              <a:t>SLG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352082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ultiply 3"/>
          <p:cNvSpPr/>
          <p:nvPr/>
        </p:nvSpPr>
        <p:spPr>
          <a:xfrm>
            <a:off x="2113964" y="4002005"/>
            <a:ext cx="914400" cy="914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9-11-26 at 10.33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65598" cy="5143500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2012610" y="4368810"/>
            <a:ext cx="914400" cy="914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0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9-11-26 at 10.2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4832269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6533" y="311994"/>
            <a:ext cx="402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FF"/>
                </a:solidFill>
              </a:rPr>
              <a:t>*WINNER*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4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94024" y="16940"/>
            <a:ext cx="38567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COEFFICIENTS</a:t>
            </a:r>
            <a:endParaRPr lang="en-US" sz="44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 descr="Screen Shot 2019-11-26 at 10.4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180"/>
            <a:ext cx="9144000" cy="43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26 at 10.4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929467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3590" y="1854793"/>
            <a:ext cx="2740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???????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8134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26 at 11.0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" y="8476"/>
            <a:ext cx="6883395" cy="5101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4" y="1855392"/>
            <a:ext cx="1507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!!!!!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8228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25892636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4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76" y="1705429"/>
            <a:ext cx="1233148" cy="9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93" y="1035257"/>
            <a:ext cx="90717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5200" dirty="0" smtClean="0"/>
              <a:t>Who will make it in out of those</a:t>
            </a:r>
          </a:p>
          <a:p>
            <a:r>
              <a:rPr lang="en-US" sz="5200" dirty="0" smtClean="0"/>
              <a:t>not yet on ballots?</a:t>
            </a:r>
          </a:p>
          <a:p>
            <a:pPr marL="285750" indent="-285750">
              <a:buFont typeface="Arial"/>
              <a:buChar char="•"/>
            </a:pPr>
            <a:r>
              <a:rPr lang="en-US" sz="5200" dirty="0" smtClean="0"/>
              <a:t>Logistic regression may give us </a:t>
            </a:r>
          </a:p>
          <a:p>
            <a:r>
              <a:rPr lang="en-US" sz="5200" dirty="0" smtClean="0"/>
              <a:t>answers!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76109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53423548"/>
              </p:ext>
            </p:extLst>
          </p:nvPr>
        </p:nvGraphicFramePr>
        <p:xfrm>
          <a:off x="1515645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81411" y="3279539"/>
            <a:ext cx="151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Miguel Cabrera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3" name="Picture 2" descr="Screen Shot 2019-11-27 at 4.4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09" y="1366762"/>
            <a:ext cx="1394338" cy="1082524"/>
          </a:xfrm>
          <a:prstGeom prst="rect">
            <a:avLst/>
          </a:prstGeom>
        </p:spPr>
      </p:pic>
      <p:pic>
        <p:nvPicPr>
          <p:cNvPr id="5" name="Picture 4" descr="Screen Shot 2019-11-27 at 4.4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98" y="3144761"/>
            <a:ext cx="1106313" cy="10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74821999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4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30" y="1717540"/>
            <a:ext cx="896257" cy="1117555"/>
          </a:xfrm>
          <a:prstGeom prst="rect">
            <a:avLst/>
          </a:prstGeom>
        </p:spPr>
      </p:pic>
      <p:pic>
        <p:nvPicPr>
          <p:cNvPr id="3" name="Picture 2" descr="Screen Shot 2019-11-27 at 4.49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63" y="2305929"/>
            <a:ext cx="809937" cy="10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6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1399360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0" y="1221625"/>
            <a:ext cx="1071668" cy="12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8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4275643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09" y="1439333"/>
            <a:ext cx="1218756" cy="1161142"/>
          </a:xfrm>
          <a:prstGeom prst="rect">
            <a:avLst/>
          </a:prstGeom>
        </p:spPr>
      </p:pic>
      <p:pic>
        <p:nvPicPr>
          <p:cNvPr id="3" name="Picture 2" descr="Screen Shot 2019-11-27 at 4.53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42" y="3144553"/>
            <a:ext cx="1136772" cy="11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6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0280102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3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53" y="1173055"/>
            <a:ext cx="1592338" cy="1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57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662434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74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4545516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5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44" y="1165678"/>
            <a:ext cx="648402" cy="950990"/>
          </a:xfrm>
          <a:prstGeom prst="rect">
            <a:avLst/>
          </a:prstGeom>
        </p:spPr>
      </p:pic>
      <p:pic>
        <p:nvPicPr>
          <p:cNvPr id="3" name="Picture 2" descr="Screen Shot 2019-11-27 at 4.56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302000"/>
            <a:ext cx="859245" cy="10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1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6673789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85" y="1136952"/>
            <a:ext cx="3108476" cy="26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2162097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8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35" y="1173237"/>
            <a:ext cx="1252268" cy="12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32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1-27 at 2.3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92200"/>
            <a:ext cx="5168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5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29869_12697506761_851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8904"/>
            <a:ext cx="9144000" cy="9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874" y="897235"/>
            <a:ext cx="6736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Our incomparable source!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95066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8574" y="1947333"/>
            <a:ext cx="4417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REVISIONS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855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ultiply 8"/>
          <p:cNvSpPr/>
          <p:nvPr/>
        </p:nvSpPr>
        <p:spPr>
          <a:xfrm>
            <a:off x="6305825" y="2496480"/>
            <a:ext cx="437905" cy="33943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9-11-26 at 10.2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720584"/>
            <a:ext cx="4581188" cy="4422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6533" y="853101"/>
            <a:ext cx="334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*NEW WINNER</a:t>
            </a:r>
            <a:r>
              <a:rPr lang="en-US" sz="2400" b="1" dirty="0" smtClean="0">
                <a:solidFill>
                  <a:srgbClr val="0000FF"/>
                </a:solidFill>
              </a:rPr>
              <a:t>*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28" y="11059"/>
            <a:ext cx="8174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Used as </a:t>
            </a:r>
            <a:r>
              <a:rPr lang="en-US" sz="2400" dirty="0"/>
              <a:t>a starting point the arguably best model from earlier.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6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2-01 at 5.0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" y="1292087"/>
            <a:ext cx="9139531" cy="3843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42972"/>
            <a:ext cx="891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ook the advice of exploring correlation to see why doubles and slugging percentage have negative coefficients. Doubles is highly correlated with runs and triples so it comes out.</a:t>
            </a:r>
          </a:p>
        </p:txBody>
      </p:sp>
    </p:spTree>
    <p:extLst>
      <p:ext uri="{BB962C8B-B14F-4D97-AF65-F5344CB8AC3E}">
        <p14:creationId xmlns:p14="http://schemas.microsoft.com/office/powerpoint/2010/main" val="2923106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glm</a:t>
            </a:r>
            <a:r>
              <a:rPr lang="en-US" dirty="0"/>
              <a:t>(HOF~ASG+R+TRPLS+RBI+SB+CS+BA+OBP+SLG+PSTN, data=</a:t>
            </a:r>
            <a:r>
              <a:rPr lang="en-US" dirty="0" err="1"/>
              <a:t>HOF_Eligible_Players</a:t>
            </a:r>
            <a:r>
              <a:rPr lang="en-US" dirty="0"/>
              <a:t>, family="</a:t>
            </a:r>
            <a:r>
              <a:rPr lang="en-US" dirty="0" smtClean="0"/>
              <a:t>binomial”)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20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2-01 at 5.5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875954"/>
            <a:ext cx="4061114" cy="4267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2192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Looking at the large AIC and how some variables are no longer significant at all, doubles should go back in.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018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ultiply 8"/>
          <p:cNvSpPr/>
          <p:nvPr/>
        </p:nvSpPr>
        <p:spPr>
          <a:xfrm>
            <a:off x="6305825" y="2496480"/>
            <a:ext cx="437905" cy="33943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9-11-26 at 10.2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0"/>
            <a:ext cx="4581188" cy="5143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6777" y="185212"/>
            <a:ext cx="334381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*STILL 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THE 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WINNER</a:t>
            </a:r>
            <a:r>
              <a:rPr lang="en-US" sz="2400" b="1" dirty="0" smtClean="0">
                <a:solidFill>
                  <a:srgbClr val="0000FF"/>
                </a:solidFill>
              </a:rPr>
              <a:t>*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82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12-01 at 5.59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381"/>
            <a:ext cx="9144000" cy="4357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8023" y="16940"/>
            <a:ext cx="5195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NEW COEFFICIENTS</a:t>
            </a:r>
            <a:endParaRPr lang="en-US" sz="44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2505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4857166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4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76" y="1181269"/>
            <a:ext cx="1233148" cy="9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54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241696948"/>
              </p:ext>
            </p:extLst>
          </p:nvPr>
        </p:nvGraphicFramePr>
        <p:xfrm>
          <a:off x="1515645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917952" y="2822201"/>
            <a:ext cx="151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Miguel Cabrera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3" name="Picture 2" descr="Screen Shot 2019-11-27 at 4.4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09" y="1366762"/>
            <a:ext cx="1394338" cy="1082524"/>
          </a:xfrm>
          <a:prstGeom prst="rect">
            <a:avLst/>
          </a:prstGeom>
        </p:spPr>
      </p:pic>
      <p:pic>
        <p:nvPicPr>
          <p:cNvPr id="5" name="Picture 4" descr="Screen Shot 2019-11-27 at 4.4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49" y="2822201"/>
            <a:ext cx="1106313" cy="10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21681375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4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94" y="1158762"/>
            <a:ext cx="896257" cy="1117555"/>
          </a:xfrm>
          <a:prstGeom prst="rect">
            <a:avLst/>
          </a:prstGeom>
        </p:spPr>
      </p:pic>
      <p:pic>
        <p:nvPicPr>
          <p:cNvPr id="3" name="Picture 2" descr="Screen Shot 2019-11-27 at 4.49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64" y="1086206"/>
            <a:ext cx="809937" cy="10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0015" y="595735"/>
            <a:ext cx="4378122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297 Catchers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190 1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Basemen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211 2</a:t>
            </a:r>
            <a:r>
              <a:rPr lang="en-US" sz="3600" baseline="30000" dirty="0" smtClean="0"/>
              <a:t>nd</a:t>
            </a:r>
            <a:r>
              <a:rPr lang="en-US" sz="3600" dirty="0" smtClean="0"/>
              <a:t> Basemen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209 3</a:t>
            </a:r>
            <a:r>
              <a:rPr lang="en-US" sz="3600" baseline="30000" dirty="0" smtClean="0"/>
              <a:t>rd</a:t>
            </a:r>
            <a:r>
              <a:rPr lang="en-US" sz="3600" dirty="0" smtClean="0"/>
              <a:t> Basemen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217 Shortstops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243 Left Fielders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219 Center Fielders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207 Right Fielders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2737" y="-156802"/>
            <a:ext cx="380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smtClean="0"/>
              <a:t>1793 Players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894911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9580648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0" y="1221625"/>
            <a:ext cx="1071668" cy="12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87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9558935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09" y="1439333"/>
            <a:ext cx="1218756" cy="1161142"/>
          </a:xfrm>
          <a:prstGeom prst="rect">
            <a:avLst/>
          </a:prstGeom>
        </p:spPr>
      </p:pic>
      <p:pic>
        <p:nvPicPr>
          <p:cNvPr id="3" name="Picture 2" descr="Screen Shot 2019-11-27 at 4.53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42" y="3144553"/>
            <a:ext cx="1136772" cy="11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4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5184232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Screen Shot 2019-11-27 at 4.53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39" y="1199045"/>
            <a:ext cx="1136772" cy="11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1219729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3089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7145938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5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43" y="1165678"/>
            <a:ext cx="648402" cy="950990"/>
          </a:xfrm>
          <a:prstGeom prst="rect">
            <a:avLst/>
          </a:prstGeom>
        </p:spPr>
      </p:pic>
      <p:pic>
        <p:nvPicPr>
          <p:cNvPr id="3" name="Picture 2" descr="Screen Shot 2019-11-27 at 4.56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32" y="3302000"/>
            <a:ext cx="859245" cy="10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37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9809726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Screen Shot 2019-11-27 at 4.5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71" y="1164966"/>
            <a:ext cx="859245" cy="10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6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6699907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Screen Shot 2019-11-27 at 4.58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35" y="1173237"/>
            <a:ext cx="1252268" cy="12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65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951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slides with the revisions didn’t look much different than the originals, unsurprising given how close the AIC was.</a:t>
            </a:r>
          </a:p>
          <a:p>
            <a:r>
              <a:rPr lang="en-US" dirty="0" smtClean="0"/>
              <a:t>Thanks for suggesting looking into correlation. Even though I didn’t  gain anything from that, I feel more sophisticated analysis might lend some insight.</a:t>
            </a:r>
          </a:p>
          <a:p>
            <a:r>
              <a:rPr lang="en-US" dirty="0" smtClean="0"/>
              <a:t>This was a wonderful class. I hope it gets me that six-figure movie studio/TV network job for which I’ve long dreamed!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55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66888" y="972243"/>
            <a:ext cx="39350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Yrs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ASG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G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R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H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2B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3B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HR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RBI</a:t>
            </a:r>
          </a:p>
          <a:p>
            <a:r>
              <a:rPr lang="en-US" sz="2400" b="1" dirty="0" smtClean="0"/>
              <a:t>--------------------------</a:t>
            </a:r>
            <a:endParaRPr lang="en-US" sz="2400" b="1" dirty="0"/>
          </a:p>
          <a:p>
            <a:r>
              <a:rPr lang="en-US" sz="2400" b="1" dirty="0"/>
              <a:t>	</a:t>
            </a:r>
            <a:r>
              <a:rPr lang="en-US" sz="3200" b="1" dirty="0" smtClean="0"/>
              <a:t>HOF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50313" y="956574"/>
            <a:ext cx="121058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SB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CS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BB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SO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BA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OBP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SLG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OPS+</a:t>
            </a:r>
            <a:endParaRPr lang="en-US" sz="2400" b="1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PSTN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6208" y="141137"/>
            <a:ext cx="4608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STATISTICS USED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37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Yrs+ASG+G+R+H+DBLS+TRPLS+HR+RBI+SB+CS+BB+SO+BA+OBP+SLG+OPSPLUS+</a:t>
            </a:r>
            <a:r>
              <a:rPr lang="en-US" dirty="0" smtClean="0"/>
              <a:t>PSTN,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88882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1957602" y="4830629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5437357" y="1253238"/>
            <a:ext cx="325862" cy="167099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9-11-26 at 10.0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0"/>
            <a:ext cx="3169434" cy="5143500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5464473" y="1186397"/>
            <a:ext cx="259019" cy="25900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5456117" y="1453756"/>
            <a:ext cx="292441" cy="2255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0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(HOF</a:t>
            </a:r>
            <a:r>
              <a:rPr lang="en-US" dirty="0" smtClean="0"/>
              <a:t>~</a:t>
            </a:r>
            <a:r>
              <a:rPr lang="en-US" dirty="0"/>
              <a:t>ASG+R+H+DBLS+TRPLS+HR+RBI+SB+CS+BB+SO+BA+OBP+SLG+OPSPLUS+PSTN </a:t>
            </a:r>
            <a:r>
              <a:rPr lang="en-US" dirty="0" smtClean="0"/>
              <a:t>, </a:t>
            </a:r>
            <a:r>
              <a:rPr lang="en-US" dirty="0"/>
              <a:t>data=</a:t>
            </a:r>
            <a:r>
              <a:rPr lang="en-US" dirty="0" err="1"/>
              <a:t>HOF_Eligible_Players</a:t>
            </a:r>
            <a:r>
              <a:rPr lang="en-US" dirty="0"/>
              <a:t>, family="binomial") </a:t>
            </a:r>
          </a:p>
        </p:txBody>
      </p:sp>
    </p:spTree>
    <p:extLst>
      <p:ext uri="{BB962C8B-B14F-4D97-AF65-F5344CB8AC3E}">
        <p14:creationId xmlns:p14="http://schemas.microsoft.com/office/powerpoint/2010/main" val="3388285041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Twilight">
    <a:dk1>
      <a:sysClr val="windowText" lastClr="000000"/>
    </a:dk1>
    <a:lt1>
      <a:sysClr val="window" lastClr="FFFFFF"/>
    </a:lt1>
    <a:dk2>
      <a:srgbClr val="24213E"/>
    </a:dk2>
    <a:lt2>
      <a:srgbClr val="E9EAF0"/>
    </a:lt2>
    <a:accent1>
      <a:srgbClr val="E8BC4A"/>
    </a:accent1>
    <a:accent2>
      <a:srgbClr val="83C1C6"/>
    </a:accent2>
    <a:accent3>
      <a:srgbClr val="E78D35"/>
    </a:accent3>
    <a:accent4>
      <a:srgbClr val="909CE1"/>
    </a:accent4>
    <a:accent5>
      <a:srgbClr val="839C41"/>
    </a:accent5>
    <a:accent6>
      <a:srgbClr val="CC5439"/>
    </a:accent6>
    <a:hlink>
      <a:srgbClr val="1C6CF1"/>
    </a:hlink>
    <a:folHlink>
      <a:srgbClr val="C649E0"/>
    </a:folHlink>
  </a:clrScheme>
  <a:fontScheme name="Twilight">
    <a:maj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ヒラギノ角ゴ Pro W3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wilight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 fov="600000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300000"/>
            </a:schemeClr>
          </a:gs>
          <a:gs pos="31000">
            <a:schemeClr val="bg1">
              <a:tint val="100000"/>
              <a:satMod val="300000"/>
            </a:schemeClr>
          </a:gs>
          <a:gs pos="62000">
            <a:schemeClr val="phClr">
              <a:tint val="100000"/>
              <a:shade val="100000"/>
              <a:satMod val="100000"/>
            </a:schemeClr>
          </a:gs>
          <a:gs pos="100000">
            <a:schemeClr val="phClr">
              <a:shade val="100000"/>
              <a:hueMod val="93000"/>
              <a:satMod val="50000"/>
              <a:lumMod val="200000"/>
            </a:schemeClr>
          </a:gs>
        </a:gsLst>
        <a:lin ang="5400000" scaled="0"/>
      </a:gradFill>
      <a:gradFill rotWithShape="1">
        <a:gsLst>
          <a:gs pos="0">
            <a:schemeClr val="phClr">
              <a:tint val="100000"/>
              <a:satMod val="100000"/>
            </a:schemeClr>
          </a:gs>
          <a:gs pos="100000">
            <a:schemeClr val="phClr">
              <a:tint val="100000"/>
              <a:shade val="100000"/>
              <a:alpha val="100000"/>
              <a:hueMod val="100000"/>
              <a:satMod val="150000"/>
              <a:lumMod val="5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3434</TotalTime>
  <Words>797</Words>
  <Application>Microsoft Macintosh PowerPoint</Application>
  <PresentationFormat>On-screen Show (16:9)</PresentationFormat>
  <Paragraphs>154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Twilight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Logit 1</vt:lpstr>
      <vt:lpstr>PowerPoint Presentation</vt:lpstr>
      <vt:lpstr>Logit 2</vt:lpstr>
      <vt:lpstr>PowerPoint Presentation</vt:lpstr>
      <vt:lpstr>Logit 3</vt:lpstr>
      <vt:lpstr>PowerPoint Presentation</vt:lpstr>
      <vt:lpstr>Logit 4</vt:lpstr>
      <vt:lpstr>PowerPoint Presentation</vt:lpstr>
      <vt:lpstr>Logit 5</vt:lpstr>
      <vt:lpstr>PowerPoint Presentation</vt:lpstr>
      <vt:lpstr>Logit 6</vt:lpstr>
      <vt:lpstr>PowerPoint Presentation</vt:lpstr>
      <vt:lpstr>Logit 7</vt:lpstr>
      <vt:lpstr>PowerPoint Presentation</vt:lpstr>
      <vt:lpstr>Logit 8</vt:lpstr>
      <vt:lpstr>PowerPoint Presentation</vt:lpstr>
      <vt:lpstr>Logit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Logit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</vt:vector>
  </TitlesOfParts>
  <Company>NBC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Putcha</dc:creator>
  <cp:lastModifiedBy>Aditya Putcha</cp:lastModifiedBy>
  <cp:revision>108</cp:revision>
  <dcterms:created xsi:type="dcterms:W3CDTF">2019-11-25T04:39:49Z</dcterms:created>
  <dcterms:modified xsi:type="dcterms:W3CDTF">2019-12-02T02:57:21Z</dcterms:modified>
</cp:coreProperties>
</file>